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333" r:id="rId3"/>
    <p:sldId id="334" r:id="rId4"/>
    <p:sldId id="335"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8" r:id="rId18"/>
    <p:sldId id="279" r:id="rId19"/>
    <p:sldId id="280" r:id="rId20"/>
    <p:sldId id="281" r:id="rId21"/>
    <p:sldId id="283" r:id="rId22"/>
    <p:sldId id="284" r:id="rId23"/>
    <p:sldId id="285" r:id="rId24"/>
    <p:sldId id="327" r:id="rId25"/>
    <p:sldId id="328" r:id="rId26"/>
    <p:sldId id="286" r:id="rId27"/>
    <p:sldId id="287" r:id="rId28"/>
    <p:sldId id="288" r:id="rId29"/>
    <p:sldId id="290" r:id="rId30"/>
    <p:sldId id="291" r:id="rId31"/>
    <p:sldId id="292" r:id="rId32"/>
    <p:sldId id="293" r:id="rId33"/>
    <p:sldId id="329" r:id="rId34"/>
    <p:sldId id="294" r:id="rId35"/>
    <p:sldId id="330" r:id="rId36"/>
    <p:sldId id="295" r:id="rId37"/>
    <p:sldId id="296" r:id="rId38"/>
    <p:sldId id="297" r:id="rId39"/>
    <p:sldId id="298" r:id="rId40"/>
    <p:sldId id="299" r:id="rId41"/>
    <p:sldId id="336" r:id="rId42"/>
    <p:sldId id="303" r:id="rId43"/>
    <p:sldId id="304" r:id="rId44"/>
    <p:sldId id="305" r:id="rId45"/>
    <p:sldId id="306" r:id="rId46"/>
    <p:sldId id="331" r:id="rId47"/>
    <p:sldId id="307" r:id="rId48"/>
    <p:sldId id="302" r:id="rId49"/>
    <p:sldId id="308" r:id="rId50"/>
    <p:sldId id="309" r:id="rId51"/>
    <p:sldId id="310" r:id="rId52"/>
    <p:sldId id="311" r:id="rId53"/>
    <p:sldId id="313" r:id="rId54"/>
    <p:sldId id="314" r:id="rId55"/>
    <p:sldId id="315" r:id="rId56"/>
    <p:sldId id="316" r:id="rId57"/>
    <p:sldId id="317" r:id="rId58"/>
    <p:sldId id="318" r:id="rId59"/>
    <p:sldId id="319" r:id="rId60"/>
    <p:sldId id="320" r:id="rId61"/>
    <p:sldId id="321" r:id="rId62"/>
    <p:sldId id="332" r:id="rId63"/>
    <p:sldId id="322" r:id="rId64"/>
    <p:sldId id="323" r:id="rId65"/>
    <p:sldId id="324" r:id="rId66"/>
    <p:sldId id="325" r:id="rId67"/>
    <p:sldId id="32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3A8DD-D45A-4746-B7B7-2290622A621C}"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40633-D980-4D4C-8489-62D8F87BF964}" type="slidenum">
              <a:rPr lang="en-US" smtClean="0"/>
              <a:t>‹#›</a:t>
            </a:fld>
            <a:endParaRPr lang="en-US"/>
          </a:p>
        </p:txBody>
      </p:sp>
    </p:spTree>
    <p:extLst>
      <p:ext uri="{BB962C8B-B14F-4D97-AF65-F5344CB8AC3E}">
        <p14:creationId xmlns:p14="http://schemas.microsoft.com/office/powerpoint/2010/main" val="27470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40633-D980-4D4C-8489-62D8F87BF964}" type="slidenum">
              <a:rPr lang="en-US" smtClean="0"/>
              <a:t>22</a:t>
            </a:fld>
            <a:endParaRPr lang="en-US"/>
          </a:p>
        </p:txBody>
      </p:sp>
    </p:spTree>
    <p:extLst>
      <p:ext uri="{BB962C8B-B14F-4D97-AF65-F5344CB8AC3E}">
        <p14:creationId xmlns:p14="http://schemas.microsoft.com/office/powerpoint/2010/main" val="255380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5325-8374-3F83-65D9-15D86346F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8CDBA6-22DB-3AA9-3A13-6D42B6373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A93F14-0404-6130-7F35-E93D2D21E54E}"/>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5" name="Footer Placeholder 4">
            <a:extLst>
              <a:ext uri="{FF2B5EF4-FFF2-40B4-BE49-F238E27FC236}">
                <a16:creationId xmlns:a16="http://schemas.microsoft.com/office/drawing/2014/main" id="{3AE7CC7D-F723-FBA8-B980-18142CBE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C5BE2-8D6B-1516-0D52-2F87AB326297}"/>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62159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7217-BDA3-AC91-8CDD-4144C9BE90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BA614B-0497-1326-DEA1-7454DB9A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297FB-A3CB-BFC7-BEDF-C17258065E0E}"/>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5" name="Footer Placeholder 4">
            <a:extLst>
              <a:ext uri="{FF2B5EF4-FFF2-40B4-BE49-F238E27FC236}">
                <a16:creationId xmlns:a16="http://schemas.microsoft.com/office/drawing/2014/main" id="{0256916A-BBD2-A1A6-F5F2-283158324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8021E-C7AE-D318-EFBF-B07ACE667B14}"/>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178319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1D31F3-29F5-9EDC-53C6-7B156B982A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75BF91-9E53-3863-D88D-78A3E9617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D03EE-4674-89D1-B8DF-C924299189B4}"/>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5" name="Footer Placeholder 4">
            <a:extLst>
              <a:ext uri="{FF2B5EF4-FFF2-40B4-BE49-F238E27FC236}">
                <a16:creationId xmlns:a16="http://schemas.microsoft.com/office/drawing/2014/main" id="{3B6C5893-889F-6A27-2B1C-2CF91804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40E81-21C1-E1AC-C5ED-42AA49FEE53D}"/>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306724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EE94-DF16-3B5F-E84C-E1D6DAA3B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A756F-7E11-ADCE-59E2-D266E455C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70DED-E4D7-21C5-AFB4-6E7344858593}"/>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5" name="Footer Placeholder 4">
            <a:extLst>
              <a:ext uri="{FF2B5EF4-FFF2-40B4-BE49-F238E27FC236}">
                <a16:creationId xmlns:a16="http://schemas.microsoft.com/office/drawing/2014/main" id="{CD33B727-9676-A40E-EB51-200F01742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26A39-7EE0-7B75-1DB2-B1AD3ED5F4A4}"/>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360184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CCC7-3DF7-7896-490E-3E3F5757ED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4029E7-C219-8988-CBD2-03403BA983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204D8-2610-B098-5C61-EC5807EF0472}"/>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5" name="Footer Placeholder 4">
            <a:extLst>
              <a:ext uri="{FF2B5EF4-FFF2-40B4-BE49-F238E27FC236}">
                <a16:creationId xmlns:a16="http://schemas.microsoft.com/office/drawing/2014/main" id="{9EDF75B0-5E4E-C933-2446-5E0A92B7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F404E-3A86-370A-C917-860CA988D3C9}"/>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405138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6AC6-26D6-55BA-D7EA-501C9F87F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1030A4-4035-E889-1B8D-2C65CFC3E0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8D52E1-F48D-C2DF-C7C7-2892E0136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C1F831-C05F-BE56-520B-1E292CF39193}"/>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6" name="Footer Placeholder 5">
            <a:extLst>
              <a:ext uri="{FF2B5EF4-FFF2-40B4-BE49-F238E27FC236}">
                <a16:creationId xmlns:a16="http://schemas.microsoft.com/office/drawing/2014/main" id="{49C735B1-E74A-49DF-F049-BA3139541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E95BA-4C74-FA66-1449-8D1465AD3062}"/>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45647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869-1E40-BBC3-5ED0-DADDB2BFCD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0E28A-5367-A72A-6AC9-20B463046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18A74-C0A3-EF11-CAF9-C5EFFD84B6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4A93EE-5C98-F0BD-4081-2169D56E1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C13C8-CD52-983F-5833-49B82213E4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2E9D9-FA9E-0F30-6F51-9B1D597C62B0}"/>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8" name="Footer Placeholder 7">
            <a:extLst>
              <a:ext uri="{FF2B5EF4-FFF2-40B4-BE49-F238E27FC236}">
                <a16:creationId xmlns:a16="http://schemas.microsoft.com/office/drawing/2014/main" id="{767E2D4B-D226-0FC9-D995-EE94F12E3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E1DE42-230D-DFF6-3E39-39F02844ED1B}"/>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172111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C2DB-A29F-72D3-89B3-6BD462D0A2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D8E196-4FA2-D53C-1296-90729DB9A46F}"/>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4" name="Footer Placeholder 3">
            <a:extLst>
              <a:ext uri="{FF2B5EF4-FFF2-40B4-BE49-F238E27FC236}">
                <a16:creationId xmlns:a16="http://schemas.microsoft.com/office/drawing/2014/main" id="{91ACC4C8-64E6-1D1C-BAF3-F2C11D8459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1A779B-3C4A-9972-7E08-7790E2ADD15F}"/>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341362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91E21D-FA5B-82B4-DF71-5C592BAC9E74}"/>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3" name="Footer Placeholder 2">
            <a:extLst>
              <a:ext uri="{FF2B5EF4-FFF2-40B4-BE49-F238E27FC236}">
                <a16:creationId xmlns:a16="http://schemas.microsoft.com/office/drawing/2014/main" id="{855874E4-1D2E-F354-5264-43DB48C592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64B3DE-5E45-858D-C75F-926668B4AF73}"/>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41394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DEBE-529A-CBD6-D035-0F138F462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3330BB-7D68-236B-3224-C826735D3D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3293-9B96-D342-9E3F-B1DB871DE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E62C-41FD-24F3-B5C1-244CA0F5FF98}"/>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6" name="Footer Placeholder 5">
            <a:extLst>
              <a:ext uri="{FF2B5EF4-FFF2-40B4-BE49-F238E27FC236}">
                <a16:creationId xmlns:a16="http://schemas.microsoft.com/office/drawing/2014/main" id="{8B14AE25-5E15-9848-FE00-D686FF89D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D5758-B472-0624-1223-C9F7DA5759E8}"/>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280668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A7E7-02BE-AEFE-8EAE-C459AF1C7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DCA6E1-7785-2C68-7DE0-93D2E1B0A1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AF50F1-1EC7-8092-CDCC-D2E28B1FE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EFE14-89BC-A9FC-7097-1467056BEE36}"/>
              </a:ext>
            </a:extLst>
          </p:cNvPr>
          <p:cNvSpPr>
            <a:spLocks noGrp="1"/>
          </p:cNvSpPr>
          <p:nvPr>
            <p:ph type="dt" sz="half" idx="10"/>
          </p:nvPr>
        </p:nvSpPr>
        <p:spPr/>
        <p:txBody>
          <a:bodyPr/>
          <a:lstStyle/>
          <a:p>
            <a:fld id="{BE598776-C707-41B4-AFDB-27A5325CBF9A}" type="datetimeFigureOut">
              <a:rPr lang="en-US" smtClean="0"/>
              <a:t>10/21/2025</a:t>
            </a:fld>
            <a:endParaRPr lang="en-US"/>
          </a:p>
        </p:txBody>
      </p:sp>
      <p:sp>
        <p:nvSpPr>
          <p:cNvPr id="6" name="Footer Placeholder 5">
            <a:extLst>
              <a:ext uri="{FF2B5EF4-FFF2-40B4-BE49-F238E27FC236}">
                <a16:creationId xmlns:a16="http://schemas.microsoft.com/office/drawing/2014/main" id="{93753304-1E88-E5D8-4B7E-BEF55A515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8E4DC-C66D-FEB2-2D95-A01A7A4A9038}"/>
              </a:ext>
            </a:extLst>
          </p:cNvPr>
          <p:cNvSpPr>
            <a:spLocks noGrp="1"/>
          </p:cNvSpPr>
          <p:nvPr>
            <p:ph type="sldNum" sz="quarter" idx="12"/>
          </p:nvPr>
        </p:nvSpPr>
        <p:spPr/>
        <p:txBody>
          <a:bodyPr/>
          <a:lstStyle/>
          <a:p>
            <a:fld id="{9F309E43-8AC4-4B7E-A068-8A41E0B5FF38}" type="slidenum">
              <a:rPr lang="en-US" smtClean="0"/>
              <a:t>‹#›</a:t>
            </a:fld>
            <a:endParaRPr lang="en-US"/>
          </a:p>
        </p:txBody>
      </p:sp>
    </p:spTree>
    <p:extLst>
      <p:ext uri="{BB962C8B-B14F-4D97-AF65-F5344CB8AC3E}">
        <p14:creationId xmlns:p14="http://schemas.microsoft.com/office/powerpoint/2010/main" val="221370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82EE2-BAA9-B975-9946-C8DC782355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4FD120-25AB-ED99-8592-07830C406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4FAA8-48E9-2A54-21B4-620D1066B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598776-C707-41B4-AFDB-27A5325CBF9A}" type="datetimeFigureOut">
              <a:rPr lang="en-US" smtClean="0"/>
              <a:t>10/21/2025</a:t>
            </a:fld>
            <a:endParaRPr lang="en-US"/>
          </a:p>
        </p:txBody>
      </p:sp>
      <p:sp>
        <p:nvSpPr>
          <p:cNvPr id="5" name="Footer Placeholder 4">
            <a:extLst>
              <a:ext uri="{FF2B5EF4-FFF2-40B4-BE49-F238E27FC236}">
                <a16:creationId xmlns:a16="http://schemas.microsoft.com/office/drawing/2014/main" id="{6F7DAB1A-71CA-42E3-F0ED-BCA5EF95D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0E396DD-F491-DA3E-645E-292F9AE23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309E43-8AC4-4B7E-A068-8A41E0B5FF38}" type="slidenum">
              <a:rPr lang="en-US" smtClean="0"/>
              <a:t>‹#›</a:t>
            </a:fld>
            <a:endParaRPr lang="en-US"/>
          </a:p>
        </p:txBody>
      </p:sp>
    </p:spTree>
    <p:extLst>
      <p:ext uri="{BB962C8B-B14F-4D97-AF65-F5344CB8AC3E}">
        <p14:creationId xmlns:p14="http://schemas.microsoft.com/office/powerpoint/2010/main" val="4275424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illustrations/musical-note-note-music-score-2343556/"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pixabay.com/illustrations/musical-note-note-music-score-2343556/"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s://pixabay.com/illustrations/musical-note-note-music-score-2343556/"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icc.org/get-involved/volunteer-opportunities/" TargetMode="External"/><Relationship Id="rId2" Type="http://schemas.openxmlformats.org/officeDocument/2006/relationships/hyperlink" Target="mailto:wicc@wicc.org"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people holding hands&#10;&#10;Description automatically generated">
            <a:extLst>
              <a:ext uri="{FF2B5EF4-FFF2-40B4-BE49-F238E27FC236}">
                <a16:creationId xmlns:a16="http://schemas.microsoft.com/office/drawing/2014/main" id="{70D1CE87-BFAB-D0CF-8EA0-099DCA585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80" y="3102429"/>
            <a:ext cx="1513098" cy="1464672"/>
          </a:xfrm>
          <a:prstGeom prst="rect">
            <a:avLst/>
          </a:prstGeom>
        </p:spPr>
      </p:pic>
      <p:sp>
        <p:nvSpPr>
          <p:cNvPr id="4" name="Text Box 5">
            <a:extLst>
              <a:ext uri="{FF2B5EF4-FFF2-40B4-BE49-F238E27FC236}">
                <a16:creationId xmlns:a16="http://schemas.microsoft.com/office/drawing/2014/main" id="{B32E7BD3-F433-9907-7175-DFE5D23E486C}"/>
              </a:ext>
            </a:extLst>
          </p:cNvPr>
          <p:cNvSpPr txBox="1"/>
          <p:nvPr/>
        </p:nvSpPr>
        <p:spPr>
          <a:xfrm>
            <a:off x="2391590" y="3052899"/>
            <a:ext cx="7128147" cy="11658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0" marR="0" indent="-2286000" algn="ctr">
              <a:lnSpc>
                <a:spcPct val="115000"/>
              </a:lnSpc>
              <a:spcBef>
                <a:spcPts val="600"/>
              </a:spcBef>
              <a:spcAft>
                <a:spcPts val="1000"/>
              </a:spcAft>
              <a:buNone/>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World Day of Prayer 2026 Worship Service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gn="ctr">
              <a:lnSpc>
                <a:spcPct val="115000"/>
              </a:lnSpc>
              <a:spcBef>
                <a:spcPts val="600"/>
              </a:spcBef>
              <a:spcAft>
                <a:spcPts val="1000"/>
              </a:spcAft>
              <a:buNone/>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Prepared by the WDP Committee of Nigeria</a:t>
            </a:r>
          </a:p>
          <a:p>
            <a:pPr marL="2286000" marR="0" indent="-2286000" algn="ctr">
              <a:lnSpc>
                <a:spcPct val="115000"/>
              </a:lnSpc>
              <a:spcBef>
                <a:spcPts val="600"/>
              </a:spcBef>
              <a:spcAft>
                <a:spcPts val="1000"/>
              </a:spcAft>
              <a:buNone/>
            </a:pP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Edited for use in Canada by the Women’s Inter-Church Council of Canada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Aft>
                <a:spcPts val="1000"/>
              </a:spcAft>
              <a:buNone/>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Will Give You Rest: Come</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Aft>
                <a:spcPts val="1000"/>
              </a:spcAft>
              <a:buNone/>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Matthew 11: 28-30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descr="A group of women in different clothes&#10;&#10;Description automatically generated">
            <a:extLst>
              <a:ext uri="{FF2B5EF4-FFF2-40B4-BE49-F238E27FC236}">
                <a16:creationId xmlns:a16="http://schemas.microsoft.com/office/drawing/2014/main" id="{FC5F82AF-1C8F-B97F-572D-9D89ABAA97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232" y="576989"/>
            <a:ext cx="3594282" cy="2326521"/>
          </a:xfrm>
          <a:prstGeom prst="rect">
            <a:avLst/>
          </a:prstGeom>
          <a:noFill/>
          <a:ln>
            <a:noFill/>
          </a:ln>
        </p:spPr>
      </p:pic>
      <p:pic>
        <p:nvPicPr>
          <p:cNvPr id="6" name="Picture 5" descr="A logo for a company&#10;&#10;AI-generated content may be incorrect.">
            <a:extLst>
              <a:ext uri="{FF2B5EF4-FFF2-40B4-BE49-F238E27FC236}">
                <a16:creationId xmlns:a16="http://schemas.microsoft.com/office/drawing/2014/main" id="{52C7AB6D-402E-0B79-F119-99D1B5E5E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2178" y="2797629"/>
            <a:ext cx="1234904" cy="1903970"/>
          </a:xfrm>
          <a:prstGeom prst="rect">
            <a:avLst/>
          </a:prstGeom>
        </p:spPr>
      </p:pic>
    </p:spTree>
    <p:extLst>
      <p:ext uri="{BB962C8B-B14F-4D97-AF65-F5344CB8AC3E}">
        <p14:creationId xmlns:p14="http://schemas.microsoft.com/office/powerpoint/2010/main" val="104060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E6F52D-3006-3A11-5961-37BAF2822D8A}"/>
              </a:ext>
            </a:extLst>
          </p:cNvPr>
          <p:cNvSpPr>
            <a:spLocks noGrp="1"/>
          </p:cNvSpPr>
          <p:nvPr>
            <p:ph idx="1"/>
          </p:nvPr>
        </p:nvSpPr>
        <p:spPr>
          <a:xfrm>
            <a:off x="4413365" y="693687"/>
            <a:ext cx="7284131" cy="2866118"/>
          </a:xfrm>
        </p:spPr>
        <p:txBody>
          <a:bodyPr/>
          <a:lstStyle/>
          <a:p>
            <a:pPr marL="0" indent="0">
              <a:lnSpc>
                <a:spcPct val="100000"/>
              </a:lnSpc>
              <a:spcBef>
                <a:spcPts val="0"/>
              </a:spcBef>
              <a:buNone/>
            </a:pPr>
            <a:r>
              <a:rPr lang="en-US" dirty="0"/>
              <a:t>Praise God, praise God, He is King,   </a:t>
            </a:r>
          </a:p>
          <a:p>
            <a:pPr marL="0" indent="0">
              <a:lnSpc>
                <a:spcPct val="100000"/>
              </a:lnSpc>
              <a:spcBef>
                <a:spcPts val="0"/>
              </a:spcBef>
              <a:buNone/>
            </a:pPr>
            <a:r>
              <a:rPr lang="en-US" dirty="0"/>
              <a:t>Praise God, praise God, He is King,</a:t>
            </a:r>
          </a:p>
          <a:p>
            <a:pPr marL="0" indent="0">
              <a:lnSpc>
                <a:spcPct val="100000"/>
              </a:lnSpc>
              <a:spcBef>
                <a:spcPts val="0"/>
              </a:spcBef>
              <a:buNone/>
            </a:pPr>
            <a:r>
              <a:rPr lang="en-US" dirty="0"/>
              <a:t>Praise Jesus, He is King,</a:t>
            </a:r>
          </a:p>
          <a:p>
            <a:pPr marL="0" indent="0">
              <a:lnSpc>
                <a:spcPct val="100000"/>
              </a:lnSpc>
              <a:spcBef>
                <a:spcPts val="0"/>
              </a:spcBef>
              <a:buNone/>
            </a:pPr>
            <a:r>
              <a:rPr lang="en-US" dirty="0"/>
              <a:t>Jesus, you are good</a:t>
            </a:r>
          </a:p>
        </p:txBody>
      </p:sp>
      <p:sp>
        <p:nvSpPr>
          <p:cNvPr id="5" name="Content Placeholder 2">
            <a:extLst>
              <a:ext uri="{FF2B5EF4-FFF2-40B4-BE49-F238E27FC236}">
                <a16:creationId xmlns:a16="http://schemas.microsoft.com/office/drawing/2014/main" id="{C5D946D2-8DFA-4A87-D032-B399B1E35B08}"/>
              </a:ext>
            </a:extLst>
          </p:cNvPr>
          <p:cNvSpPr txBox="1">
            <a:spLocks/>
          </p:cNvSpPr>
          <p:nvPr/>
        </p:nvSpPr>
        <p:spPr>
          <a:xfrm>
            <a:off x="4413365" y="3048000"/>
            <a:ext cx="7284131" cy="2866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dirty="0" err="1"/>
              <a:t>Keleya</a:t>
            </a:r>
            <a:r>
              <a:rPr lang="en-US" dirty="0"/>
              <a:t>, </a:t>
            </a:r>
            <a:r>
              <a:rPr lang="en-US" dirty="0" err="1"/>
              <a:t>keleya</a:t>
            </a:r>
            <a:r>
              <a:rPr lang="en-US" dirty="0"/>
              <a:t> </a:t>
            </a:r>
            <a:r>
              <a:rPr lang="en-US" dirty="0" err="1"/>
              <a:t>nobueze</a:t>
            </a:r>
            <a:r>
              <a:rPr lang="en-US" dirty="0"/>
              <a:t>, (“Key-lee-</a:t>
            </a:r>
            <a:r>
              <a:rPr lang="en-US" dirty="0" err="1"/>
              <a:t>ya</a:t>
            </a:r>
            <a:r>
              <a:rPr lang="en-US" dirty="0"/>
              <a:t>” “no-boo-ah-</a:t>
            </a:r>
            <a:r>
              <a:rPr lang="en-US" dirty="0" err="1"/>
              <a:t>zay</a:t>
            </a:r>
            <a:r>
              <a:rPr lang="en-US" dirty="0"/>
              <a:t>”)</a:t>
            </a:r>
          </a:p>
          <a:p>
            <a:pPr marL="0" indent="0">
              <a:spcBef>
                <a:spcPts val="0"/>
              </a:spcBef>
              <a:buNone/>
            </a:pPr>
            <a:r>
              <a:rPr lang="en-US" dirty="0" err="1"/>
              <a:t>keleya</a:t>
            </a:r>
            <a:r>
              <a:rPr lang="en-US" dirty="0"/>
              <a:t> </a:t>
            </a:r>
            <a:r>
              <a:rPr lang="en-US" dirty="0" err="1"/>
              <a:t>keleya</a:t>
            </a:r>
            <a:r>
              <a:rPr lang="en-US" dirty="0"/>
              <a:t> </a:t>
            </a:r>
            <a:r>
              <a:rPr lang="en-US" dirty="0" err="1"/>
              <a:t>nobueze</a:t>
            </a:r>
            <a:r>
              <a:rPr lang="en-US" dirty="0"/>
              <a:t>, </a:t>
            </a:r>
          </a:p>
          <a:p>
            <a:pPr marL="0" indent="0">
              <a:spcBef>
                <a:spcPts val="0"/>
              </a:spcBef>
              <a:buNone/>
            </a:pPr>
            <a:r>
              <a:rPr lang="en-US" dirty="0" err="1"/>
              <a:t>kele</a:t>
            </a:r>
            <a:r>
              <a:rPr lang="en-US" dirty="0"/>
              <a:t> </a:t>
            </a:r>
            <a:r>
              <a:rPr lang="en-US" dirty="0" err="1"/>
              <a:t>Jisus</a:t>
            </a:r>
            <a:r>
              <a:rPr lang="en-US" dirty="0"/>
              <a:t> </a:t>
            </a:r>
            <a:r>
              <a:rPr lang="en-US" dirty="0" err="1"/>
              <a:t>nobueze</a:t>
            </a:r>
            <a:r>
              <a:rPr lang="en-US" dirty="0"/>
              <a:t>,   (“Jesus”)</a:t>
            </a:r>
          </a:p>
          <a:p>
            <a:pPr marL="0" indent="0">
              <a:spcBef>
                <a:spcPts val="0"/>
              </a:spcBef>
              <a:buNone/>
            </a:pPr>
            <a:r>
              <a:rPr lang="en-US" dirty="0" err="1"/>
              <a:t>Jisus</a:t>
            </a:r>
            <a:r>
              <a:rPr lang="en-US" dirty="0"/>
              <a:t> I di </a:t>
            </a:r>
            <a:r>
              <a:rPr lang="en-US" dirty="0" err="1"/>
              <a:t>nma</a:t>
            </a:r>
            <a:r>
              <a:rPr lang="en-US" dirty="0"/>
              <a:t>. (the “n” is silent in “</a:t>
            </a:r>
            <a:r>
              <a:rPr lang="en-US" dirty="0" err="1"/>
              <a:t>nma</a:t>
            </a:r>
            <a:r>
              <a:rPr lang="en-US" dirty="0"/>
              <a:t>”)</a:t>
            </a:r>
          </a:p>
          <a:p>
            <a:endParaRPr lang="en-US" dirty="0"/>
          </a:p>
        </p:txBody>
      </p:sp>
      <p:sp>
        <p:nvSpPr>
          <p:cNvPr id="2" name="TextBox 1">
            <a:extLst>
              <a:ext uri="{FF2B5EF4-FFF2-40B4-BE49-F238E27FC236}">
                <a16:creationId xmlns:a16="http://schemas.microsoft.com/office/drawing/2014/main" id="{914CE2D3-390E-91BA-9972-49B0AE6C0B7C}"/>
              </a:ext>
            </a:extLst>
          </p:cNvPr>
          <p:cNvSpPr txBox="1"/>
          <p:nvPr/>
        </p:nvSpPr>
        <p:spPr>
          <a:xfrm>
            <a:off x="1055914" y="867329"/>
            <a:ext cx="3113314" cy="646331"/>
          </a:xfrm>
          <a:prstGeom prst="rect">
            <a:avLst/>
          </a:prstGeom>
          <a:noFill/>
        </p:spPr>
        <p:txBody>
          <a:bodyPr wrap="square" rtlCol="0">
            <a:spAutoFit/>
          </a:bodyPr>
          <a:lstStyle/>
          <a:p>
            <a:r>
              <a:rPr lang="en-US" sz="3600" b="1" dirty="0"/>
              <a:t>KELEYA</a:t>
            </a:r>
          </a:p>
        </p:txBody>
      </p:sp>
      <p:pic>
        <p:nvPicPr>
          <p:cNvPr id="7" name="Picture 6" descr="A black background with a black square">
            <a:extLst>
              <a:ext uri="{FF2B5EF4-FFF2-40B4-BE49-F238E27FC236}">
                <a16:creationId xmlns:a16="http://schemas.microsoft.com/office/drawing/2014/main" id="{9C716F34-3A91-1189-2D5D-1FC9371165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698171"/>
            <a:ext cx="3886200" cy="3886200"/>
          </a:xfrm>
          <a:prstGeom prst="rect">
            <a:avLst/>
          </a:prstGeom>
        </p:spPr>
      </p:pic>
    </p:spTree>
    <p:extLst>
      <p:ext uri="{BB962C8B-B14F-4D97-AF65-F5344CB8AC3E}">
        <p14:creationId xmlns:p14="http://schemas.microsoft.com/office/powerpoint/2010/main" val="19020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65B9D-AD14-E141-434C-102CB6C1DB1B}"/>
              </a:ext>
            </a:extLst>
          </p:cNvPr>
          <p:cNvSpPr>
            <a:spLocks noGrp="1"/>
          </p:cNvSpPr>
          <p:nvPr>
            <p:ph idx="1"/>
          </p:nvPr>
        </p:nvSpPr>
        <p:spPr>
          <a:xfrm>
            <a:off x="7162800" y="653144"/>
            <a:ext cx="4421188" cy="5262336"/>
          </a:xfrm>
        </p:spPr>
        <p:txBody>
          <a:bodyPr/>
          <a:lstStyle/>
          <a:p>
            <a:pPr marL="0" indent="0">
              <a:buNone/>
            </a:pPr>
            <a:r>
              <a:rPr lang="en-US" b="1" dirty="0"/>
              <a:t>OPENING PRAYER</a:t>
            </a:r>
            <a:endParaRPr lang="en-US" dirty="0"/>
          </a:p>
          <a:p>
            <a:pPr marL="0" indent="0">
              <a:buNone/>
            </a:pPr>
            <a:r>
              <a:rPr lang="en-US" b="1" dirty="0"/>
              <a:t>Leader 2</a:t>
            </a:r>
            <a:r>
              <a:rPr lang="en-US" dirty="0"/>
              <a:t>: Let us pray:</a:t>
            </a:r>
          </a:p>
          <a:p>
            <a:pPr marL="0" indent="0">
              <a:buNone/>
            </a:pPr>
            <a:r>
              <a:rPr lang="en-US" dirty="0"/>
              <a:t>God, our Burden Bearer, we come before you in praise and adoration! You are the Alpha and Omega, the beginning and the end. In You, we live and move and have our being. </a:t>
            </a:r>
          </a:p>
          <a:p>
            <a:endParaRPr lang="en-US" dirty="0"/>
          </a:p>
        </p:txBody>
      </p:sp>
      <p:pic>
        <p:nvPicPr>
          <p:cNvPr id="6" name="Picture 5" descr="A group of women praying&#10;&#10;AI-generated content may be incorrect.">
            <a:extLst>
              <a:ext uri="{FF2B5EF4-FFF2-40B4-BE49-F238E27FC236}">
                <a16:creationId xmlns:a16="http://schemas.microsoft.com/office/drawing/2014/main" id="{CA1D8B50-7D22-D3C3-5E08-2D59734B2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1" y="1400385"/>
            <a:ext cx="6007665" cy="3378444"/>
          </a:xfrm>
          <a:prstGeom prst="rect">
            <a:avLst/>
          </a:prstGeom>
        </p:spPr>
      </p:pic>
      <p:sp>
        <p:nvSpPr>
          <p:cNvPr id="2" name="TextBox 1">
            <a:extLst>
              <a:ext uri="{FF2B5EF4-FFF2-40B4-BE49-F238E27FC236}">
                <a16:creationId xmlns:a16="http://schemas.microsoft.com/office/drawing/2014/main" id="{CF50670C-6DBC-5F71-DA02-894714D914D4}"/>
              </a:ext>
            </a:extLst>
          </p:cNvPr>
          <p:cNvSpPr txBox="1"/>
          <p:nvPr/>
        </p:nvSpPr>
        <p:spPr>
          <a:xfrm>
            <a:off x="836611" y="5018314"/>
            <a:ext cx="4192590" cy="369332"/>
          </a:xfrm>
          <a:prstGeom prst="rect">
            <a:avLst/>
          </a:prstGeom>
          <a:noFill/>
        </p:spPr>
        <p:txBody>
          <a:bodyPr wrap="square" rtlCol="0">
            <a:spAutoFit/>
          </a:bodyPr>
          <a:lstStyle/>
          <a:p>
            <a:r>
              <a:rPr lang="en-US" dirty="0"/>
              <a:t>Source: </a:t>
            </a:r>
            <a:r>
              <a:rPr lang="en-US" dirty="0" err="1"/>
              <a:t>Businessday</a:t>
            </a:r>
            <a:endParaRPr lang="en-US" dirty="0"/>
          </a:p>
        </p:txBody>
      </p:sp>
    </p:spTree>
    <p:extLst>
      <p:ext uri="{BB962C8B-B14F-4D97-AF65-F5344CB8AC3E}">
        <p14:creationId xmlns:p14="http://schemas.microsoft.com/office/powerpoint/2010/main" val="289603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A63C4-217E-8E23-FCF8-ED052D25EFBE}"/>
              </a:ext>
            </a:extLst>
          </p:cNvPr>
          <p:cNvSpPr>
            <a:spLocks noGrp="1"/>
          </p:cNvSpPr>
          <p:nvPr>
            <p:ph idx="1"/>
          </p:nvPr>
        </p:nvSpPr>
        <p:spPr>
          <a:xfrm>
            <a:off x="1524001" y="987425"/>
            <a:ext cx="9831388" cy="4873625"/>
          </a:xfrm>
        </p:spPr>
        <p:txBody>
          <a:bodyPr>
            <a:normAutofit fontScale="92500" lnSpcReduction="20000"/>
          </a:bodyPr>
          <a:lstStyle/>
          <a:p>
            <a:pPr marL="0" indent="0">
              <a:buNone/>
            </a:pPr>
            <a:r>
              <a:rPr lang="en-US" b="1" dirty="0"/>
              <a:t>Leader 2</a:t>
            </a:r>
            <a:r>
              <a:rPr lang="en-US" dirty="0"/>
              <a:t>: We have gathered, trusting your promise that where two or three are gathered in your name, you are among us. God, we welcome and celebrate your presence in our midst.  </a:t>
            </a:r>
          </a:p>
          <a:p>
            <a:endParaRPr lang="en-US" dirty="0"/>
          </a:p>
          <a:p>
            <a:pPr marL="0" indent="0">
              <a:buNone/>
            </a:pPr>
            <a:r>
              <a:rPr lang="en-US" dirty="0"/>
              <a:t>We commit this worship into your hands, praying that you will come among us. Help us be open to the Spirit that you are releasing upon us and let your presence fill this place.  </a:t>
            </a:r>
          </a:p>
          <a:p>
            <a:endParaRPr lang="en-US" dirty="0"/>
          </a:p>
          <a:p>
            <a:pPr marL="0" indent="0">
              <a:buNone/>
            </a:pPr>
            <a:r>
              <a:rPr lang="en-US" dirty="0"/>
              <a:t>In the name of Jesus, we pray. </a:t>
            </a:r>
          </a:p>
          <a:p>
            <a:endParaRPr lang="en-US" dirty="0"/>
          </a:p>
          <a:p>
            <a:pPr marL="0" indent="0">
              <a:buNone/>
            </a:pPr>
            <a:r>
              <a:rPr lang="en-US" dirty="0"/>
              <a:t>Amen.</a:t>
            </a:r>
          </a:p>
          <a:p>
            <a:endParaRPr lang="en-US" dirty="0"/>
          </a:p>
        </p:txBody>
      </p:sp>
    </p:spTree>
    <p:extLst>
      <p:ext uri="{BB962C8B-B14F-4D97-AF65-F5344CB8AC3E}">
        <p14:creationId xmlns:p14="http://schemas.microsoft.com/office/powerpoint/2010/main" val="30343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E52B9-D4F6-2895-D17E-2B189F8E9A03}"/>
              </a:ext>
            </a:extLst>
          </p:cNvPr>
          <p:cNvSpPr>
            <a:spLocks noGrp="1"/>
          </p:cNvSpPr>
          <p:nvPr>
            <p:ph idx="1"/>
          </p:nvPr>
        </p:nvSpPr>
        <p:spPr>
          <a:xfrm>
            <a:off x="6096000" y="874712"/>
            <a:ext cx="5397726" cy="5108575"/>
          </a:xfrm>
        </p:spPr>
        <p:txBody>
          <a:bodyPr>
            <a:normAutofit lnSpcReduction="10000"/>
          </a:bodyPr>
          <a:lstStyle/>
          <a:p>
            <a:pPr marL="0" indent="0">
              <a:buNone/>
            </a:pPr>
            <a:r>
              <a:rPr lang="en-US" b="1" dirty="0"/>
              <a:t>WORDS OF WELCOME  </a:t>
            </a:r>
            <a:endParaRPr lang="en-US" dirty="0"/>
          </a:p>
          <a:p>
            <a:pPr marL="0" indent="0">
              <a:buNone/>
            </a:pPr>
            <a:r>
              <a:rPr lang="en-US" b="1" dirty="0"/>
              <a:t>Leader 1:</a:t>
            </a:r>
            <a:r>
              <a:rPr lang="en-US" dirty="0"/>
              <a:t> Welcome, dear friends, to this gathering of people from various communities around the globe. We come together on this day to lift our collective voices, united in prayer and action. In 2027, 150 countries will be celebrating 100 years of World Day of Prayer! Imagine!</a:t>
            </a:r>
          </a:p>
          <a:p>
            <a:endParaRPr lang="en-US" dirty="0"/>
          </a:p>
        </p:txBody>
      </p:sp>
      <p:pic>
        <p:nvPicPr>
          <p:cNvPr id="4" name="Picture 3" descr="A map of the world&#10;&#10;AI-generated content may be incorrect.">
            <a:extLst>
              <a:ext uri="{FF2B5EF4-FFF2-40B4-BE49-F238E27FC236}">
                <a16:creationId xmlns:a16="http://schemas.microsoft.com/office/drawing/2014/main" id="{4E541BD6-BC46-855B-8611-04518E5B6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05" y="1420900"/>
            <a:ext cx="5648395" cy="4016197"/>
          </a:xfrm>
          <a:prstGeom prst="rect">
            <a:avLst/>
          </a:prstGeom>
        </p:spPr>
      </p:pic>
    </p:spTree>
    <p:extLst>
      <p:ext uri="{BB962C8B-B14F-4D97-AF65-F5344CB8AC3E}">
        <p14:creationId xmlns:p14="http://schemas.microsoft.com/office/powerpoint/2010/main" val="2973504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A2786A-25B3-7B3B-C5BB-E6CB3C271502}"/>
              </a:ext>
            </a:extLst>
          </p:cNvPr>
          <p:cNvSpPr>
            <a:spLocks noGrp="1"/>
          </p:cNvSpPr>
          <p:nvPr>
            <p:ph idx="1"/>
          </p:nvPr>
        </p:nvSpPr>
        <p:spPr>
          <a:xfrm>
            <a:off x="5812970" y="987425"/>
            <a:ext cx="5542417" cy="4988832"/>
          </a:xfrm>
        </p:spPr>
        <p:txBody>
          <a:bodyPr/>
          <a:lstStyle/>
          <a:p>
            <a:pPr marL="0" indent="0">
              <a:buNone/>
            </a:pPr>
            <a:r>
              <a:rPr lang="en-US" b="1" dirty="0"/>
              <a:t>Leader 1</a:t>
            </a:r>
            <a:r>
              <a:rPr lang="en-US" dirty="0"/>
              <a:t>: Our 2026 theme, </a:t>
            </a:r>
            <a:r>
              <a:rPr lang="en-US" i="1" dirty="0"/>
              <a:t>I Will Give You Rest: Come,</a:t>
            </a:r>
            <a:r>
              <a:rPr lang="en-US" dirty="0"/>
              <a:t> draws inspiration from Matthew 11:28. It serves as a heartfelt invitation from Jesus to all who are burdened and heavy-laden. And so, you are invited to come, just as you are. Bring all that weighs you down, and Jesus will give you rest. </a:t>
            </a:r>
          </a:p>
          <a:p>
            <a:endParaRPr lang="en-US" dirty="0"/>
          </a:p>
        </p:txBody>
      </p:sp>
      <p:pic>
        <p:nvPicPr>
          <p:cNvPr id="6" name="Picture 5" descr="A group of people walking in the woods&#10;&#10;AI-generated content may be incorrect.">
            <a:extLst>
              <a:ext uri="{FF2B5EF4-FFF2-40B4-BE49-F238E27FC236}">
                <a16:creationId xmlns:a16="http://schemas.microsoft.com/office/drawing/2014/main" id="{9A8B8F7D-E49F-C9DB-7A5F-21243574D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1" y="1438537"/>
            <a:ext cx="4728109" cy="3089919"/>
          </a:xfrm>
          <a:prstGeom prst="rect">
            <a:avLst/>
          </a:prstGeom>
        </p:spPr>
      </p:pic>
    </p:spTree>
    <p:extLst>
      <p:ext uri="{BB962C8B-B14F-4D97-AF65-F5344CB8AC3E}">
        <p14:creationId xmlns:p14="http://schemas.microsoft.com/office/powerpoint/2010/main" val="354613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745D80-71E8-C369-E304-EECB9B7C4059}"/>
              </a:ext>
            </a:extLst>
          </p:cNvPr>
          <p:cNvSpPr>
            <a:spLocks noGrp="1"/>
          </p:cNvSpPr>
          <p:nvPr>
            <p:ph idx="1"/>
          </p:nvPr>
        </p:nvSpPr>
        <p:spPr>
          <a:xfrm>
            <a:off x="785359" y="911225"/>
            <a:ext cx="6172200" cy="4873625"/>
          </a:xfrm>
        </p:spPr>
        <p:txBody>
          <a:bodyPr>
            <a:normAutofit lnSpcReduction="10000"/>
          </a:bodyPr>
          <a:lstStyle/>
          <a:p>
            <a:pPr marL="0" indent="0">
              <a:buNone/>
            </a:pPr>
            <a:r>
              <a:rPr lang="en-US" b="1" dirty="0"/>
              <a:t>Leader 1</a:t>
            </a:r>
            <a:r>
              <a:rPr lang="en-US" dirty="0"/>
              <a:t>: Christian women from Nigeria are calling out to you, wherever you are in the world, beckoning you to come and find rest for your souls. As we worship together, may we share each other's burdens and find renewed strength in our unity. May each of us find a sense of belonging here, as we are united in the embrace of Christ's love.</a:t>
            </a:r>
          </a:p>
          <a:p>
            <a:endParaRPr lang="en-US" dirty="0"/>
          </a:p>
        </p:txBody>
      </p:sp>
      <p:pic>
        <p:nvPicPr>
          <p:cNvPr id="6" name="Picture 5" descr="A person sitting on a chair&#10;&#10;AI-generated content may be incorrect.">
            <a:extLst>
              <a:ext uri="{FF2B5EF4-FFF2-40B4-BE49-F238E27FC236}">
                <a16:creationId xmlns:a16="http://schemas.microsoft.com/office/drawing/2014/main" id="{5BED8930-CB9D-403B-7DF2-864D9E298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571" y="1526891"/>
            <a:ext cx="4593771" cy="3050551"/>
          </a:xfrm>
          <a:prstGeom prst="rect">
            <a:avLst/>
          </a:prstGeom>
        </p:spPr>
      </p:pic>
      <p:sp>
        <p:nvSpPr>
          <p:cNvPr id="2" name="TextBox 1">
            <a:extLst>
              <a:ext uri="{FF2B5EF4-FFF2-40B4-BE49-F238E27FC236}">
                <a16:creationId xmlns:a16="http://schemas.microsoft.com/office/drawing/2014/main" id="{98D7EA65-9234-EB8D-E272-C27DDA8BBEFC}"/>
              </a:ext>
            </a:extLst>
          </p:cNvPr>
          <p:cNvSpPr txBox="1"/>
          <p:nvPr/>
        </p:nvSpPr>
        <p:spPr>
          <a:xfrm>
            <a:off x="7184571" y="4822371"/>
            <a:ext cx="4593771" cy="381000"/>
          </a:xfrm>
          <a:prstGeom prst="rect">
            <a:avLst/>
          </a:prstGeom>
          <a:noFill/>
        </p:spPr>
        <p:txBody>
          <a:bodyPr wrap="square" rtlCol="0">
            <a:spAutoFit/>
          </a:bodyPr>
          <a:lstStyle/>
          <a:p>
            <a:r>
              <a:rPr lang="en-US" dirty="0"/>
              <a:t>Source: The Christian Chronicle</a:t>
            </a:r>
          </a:p>
        </p:txBody>
      </p:sp>
    </p:spTree>
    <p:extLst>
      <p:ext uri="{BB962C8B-B14F-4D97-AF65-F5344CB8AC3E}">
        <p14:creationId xmlns:p14="http://schemas.microsoft.com/office/powerpoint/2010/main" val="260558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DBF0B-CF11-C9C7-829D-6CD681E5ABCE}"/>
              </a:ext>
            </a:extLst>
          </p:cNvPr>
          <p:cNvSpPr>
            <a:spLocks noGrp="1"/>
          </p:cNvSpPr>
          <p:nvPr>
            <p:ph idx="1"/>
          </p:nvPr>
        </p:nvSpPr>
        <p:spPr/>
        <p:txBody>
          <a:bodyPr/>
          <a:lstStyle/>
          <a:p>
            <a:pPr marL="0" indent="0">
              <a:buNone/>
            </a:pPr>
            <a:r>
              <a:rPr lang="en-US" b="1" dirty="0"/>
              <a:t>COUNTRY BACKGROUND  (optional) </a:t>
            </a:r>
            <a:endParaRPr lang="en-US" dirty="0"/>
          </a:p>
          <a:p>
            <a:pPr marL="0" indent="0">
              <a:buNone/>
            </a:pPr>
            <a:r>
              <a:rPr lang="en-US" b="1" dirty="0"/>
              <a:t> </a:t>
            </a:r>
            <a:endParaRPr lang="en-US" dirty="0"/>
          </a:p>
          <a:p>
            <a:pPr marL="0" indent="0">
              <a:buNone/>
            </a:pPr>
            <a:r>
              <a:rPr lang="en-US" b="1" dirty="0"/>
              <a:t>Leader 2: </a:t>
            </a:r>
            <a:r>
              <a:rPr lang="en-US" dirty="0"/>
              <a:t>We are grateful for the Nigerian women who wrote the World Day of Prayer 2026 service.  Let us now learn more about their country.</a:t>
            </a:r>
          </a:p>
          <a:p>
            <a:pPr marL="0" indent="0">
              <a:buNone/>
            </a:pPr>
            <a:r>
              <a:rPr lang="en-US" sz="2000" dirty="0"/>
              <a:t>(Play 5a WDP2026 Nigeria country background video here)</a:t>
            </a:r>
          </a:p>
          <a:p>
            <a:pPr marL="0" indent="0">
              <a:buNone/>
            </a:pPr>
            <a:endParaRPr lang="en-US" dirty="0"/>
          </a:p>
        </p:txBody>
      </p:sp>
      <p:pic>
        <p:nvPicPr>
          <p:cNvPr id="6" name="Picture 5" descr="A map of africa with black text&#10;&#10;AI-generated content may be incorrect.">
            <a:extLst>
              <a:ext uri="{FF2B5EF4-FFF2-40B4-BE49-F238E27FC236}">
                <a16:creationId xmlns:a16="http://schemas.microsoft.com/office/drawing/2014/main" id="{6BE68352-C2A3-335F-3639-91C121EB6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20" y="603225"/>
            <a:ext cx="4089245" cy="5101368"/>
          </a:xfrm>
          <a:prstGeom prst="rect">
            <a:avLst/>
          </a:prstGeom>
        </p:spPr>
      </p:pic>
      <p:cxnSp>
        <p:nvCxnSpPr>
          <p:cNvPr id="10" name="Straight Arrow Connector 9">
            <a:extLst>
              <a:ext uri="{FF2B5EF4-FFF2-40B4-BE49-F238E27FC236}">
                <a16:creationId xmlns:a16="http://schemas.microsoft.com/office/drawing/2014/main" id="{F2E668F3-CACC-4E45-BF41-BAEAD13D492E}"/>
              </a:ext>
            </a:extLst>
          </p:cNvPr>
          <p:cNvCxnSpPr>
            <a:cxnSpLocks/>
          </p:cNvCxnSpPr>
          <p:nvPr/>
        </p:nvCxnSpPr>
        <p:spPr>
          <a:xfrm flipH="1">
            <a:off x="2173638" y="987425"/>
            <a:ext cx="1197429" cy="1782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00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B3036-8101-DA71-94EC-4CFE481BBB54}"/>
              </a:ext>
            </a:extLst>
          </p:cNvPr>
          <p:cNvSpPr>
            <a:spLocks noGrp="1"/>
          </p:cNvSpPr>
          <p:nvPr>
            <p:ph idx="1"/>
          </p:nvPr>
        </p:nvSpPr>
        <p:spPr>
          <a:xfrm>
            <a:off x="973477" y="617311"/>
            <a:ext cx="10245045" cy="2811689"/>
          </a:xfrm>
        </p:spPr>
        <p:txBody>
          <a:bodyPr>
            <a:normAutofit lnSpcReduction="10000"/>
          </a:bodyPr>
          <a:lstStyle/>
          <a:p>
            <a:pPr marL="0" indent="0">
              <a:buNone/>
            </a:pPr>
            <a:r>
              <a:rPr lang="en-US" b="1" dirty="0"/>
              <a:t>SCRIPTURE READING - </a:t>
            </a:r>
            <a:r>
              <a:rPr lang="en-US" b="1" i="1" dirty="0"/>
              <a:t>Matthew 11: 28-30 (NRSV) </a:t>
            </a:r>
          </a:p>
          <a:p>
            <a:pPr marL="0" indent="0">
              <a:buNone/>
            </a:pPr>
            <a:endParaRPr lang="en-US" dirty="0"/>
          </a:p>
          <a:p>
            <a:pPr marL="0" indent="0">
              <a:buNone/>
            </a:pPr>
            <a:r>
              <a:rPr lang="en-US" b="1" dirty="0"/>
              <a:t>Scripture Reader:</a:t>
            </a:r>
            <a:r>
              <a:rPr lang="en-US" dirty="0"/>
              <a:t> Let us now turn our hearts and minds to the words of Jesus found in the Gospel of Matthew. Matthew 11, verses 28 to 30. Let us hear these words as a gracious invitation from the very heart of God.</a:t>
            </a:r>
          </a:p>
          <a:p>
            <a:endParaRPr lang="en-US" dirty="0"/>
          </a:p>
        </p:txBody>
      </p:sp>
      <p:pic>
        <p:nvPicPr>
          <p:cNvPr id="6" name="Picture 5" descr="Close-up of a bible&#10;&#10;AI-generated content may be incorrect.">
            <a:extLst>
              <a:ext uri="{FF2B5EF4-FFF2-40B4-BE49-F238E27FC236}">
                <a16:creationId xmlns:a16="http://schemas.microsoft.com/office/drawing/2014/main" id="{279E42C9-E3CD-DD7E-CE61-A6C742DE0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581398"/>
            <a:ext cx="5660572" cy="2832974"/>
          </a:xfrm>
          <a:prstGeom prst="rect">
            <a:avLst/>
          </a:prstGeom>
        </p:spPr>
      </p:pic>
    </p:spTree>
    <p:extLst>
      <p:ext uri="{BB962C8B-B14F-4D97-AF65-F5344CB8AC3E}">
        <p14:creationId xmlns:p14="http://schemas.microsoft.com/office/powerpoint/2010/main" val="224931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7DD4A-A5BF-86D0-5127-0B43CF3C2F6B}"/>
              </a:ext>
            </a:extLst>
          </p:cNvPr>
          <p:cNvSpPr>
            <a:spLocks noGrp="1"/>
          </p:cNvSpPr>
          <p:nvPr>
            <p:ph idx="1"/>
          </p:nvPr>
        </p:nvSpPr>
        <p:spPr>
          <a:xfrm>
            <a:off x="6096000" y="1143640"/>
            <a:ext cx="5259388" cy="4320988"/>
          </a:xfrm>
        </p:spPr>
        <p:txBody>
          <a:bodyPr>
            <a:normAutofit lnSpcReduction="10000"/>
          </a:bodyPr>
          <a:lstStyle/>
          <a:p>
            <a:pPr marL="0" indent="0">
              <a:buNone/>
            </a:pPr>
            <a:r>
              <a:rPr lang="en-US" b="1" dirty="0"/>
              <a:t>Scripture Reader</a:t>
            </a:r>
            <a:r>
              <a:rPr lang="en-US" dirty="0"/>
              <a:t>: “Come to me, all you who are weary and are carrying heavy burdens, and I will give you rest. Take my yoke upon you, and learn from me, for I am gentle and humble in heart, and you will find rest for your souls. For my yoke is easy, and my burden is light.”</a:t>
            </a:r>
          </a:p>
          <a:p>
            <a:endParaRPr lang="en-US" dirty="0"/>
          </a:p>
        </p:txBody>
      </p:sp>
      <p:pic>
        <p:nvPicPr>
          <p:cNvPr id="6" name="Picture 5" descr="A person sitting in a shed&#10;&#10;AI-generated content may be incorrect.">
            <a:extLst>
              <a:ext uri="{FF2B5EF4-FFF2-40B4-BE49-F238E27FC236}">
                <a16:creationId xmlns:a16="http://schemas.microsoft.com/office/drawing/2014/main" id="{D9197C3C-C7EC-D061-B6A5-401858DA00E5}"/>
              </a:ext>
            </a:extLst>
          </p:cNvPr>
          <p:cNvPicPr>
            <a:picLocks noChangeAspect="1"/>
          </p:cNvPicPr>
          <p:nvPr/>
        </p:nvPicPr>
        <p:blipFill>
          <a:blip r:embed="rId2">
            <a:extLst>
              <a:ext uri="{28A0092B-C50C-407E-A947-70E740481C1C}">
                <a14:useLocalDpi xmlns:a14="http://schemas.microsoft.com/office/drawing/2010/main" val="0"/>
              </a:ext>
            </a:extLst>
          </a:blip>
          <a:srcRect l="15564"/>
          <a:stretch>
            <a:fillRect/>
          </a:stretch>
        </p:blipFill>
        <p:spPr>
          <a:xfrm>
            <a:off x="836612" y="1143640"/>
            <a:ext cx="4845631" cy="4320988"/>
          </a:xfrm>
          <a:prstGeom prst="rect">
            <a:avLst/>
          </a:prstGeom>
        </p:spPr>
      </p:pic>
    </p:spTree>
    <p:extLst>
      <p:ext uri="{BB962C8B-B14F-4D97-AF65-F5344CB8AC3E}">
        <p14:creationId xmlns:p14="http://schemas.microsoft.com/office/powerpoint/2010/main" val="3522980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F5323-9596-B812-CADF-1E748B32387C}"/>
              </a:ext>
            </a:extLst>
          </p:cNvPr>
          <p:cNvSpPr>
            <a:spLocks noGrp="1"/>
          </p:cNvSpPr>
          <p:nvPr>
            <p:ph idx="1"/>
          </p:nvPr>
        </p:nvSpPr>
        <p:spPr>
          <a:xfrm>
            <a:off x="555171" y="653144"/>
            <a:ext cx="10865531" cy="6117772"/>
          </a:xfrm>
        </p:spPr>
        <p:txBody>
          <a:bodyPr>
            <a:normAutofit fontScale="55000" lnSpcReduction="20000"/>
          </a:bodyPr>
          <a:lstStyle/>
          <a:p>
            <a:pPr marL="0" indent="0">
              <a:buNone/>
            </a:pPr>
            <a:r>
              <a:rPr lang="en-US" sz="4500" b="1" dirty="0"/>
              <a:t>Scripture Reader</a:t>
            </a:r>
            <a:r>
              <a:rPr lang="en-US" sz="4500" dirty="0"/>
              <a:t>: You are now invited to read responsively.</a:t>
            </a:r>
          </a:p>
          <a:p>
            <a:endParaRPr lang="en-US" sz="4500" dirty="0"/>
          </a:p>
          <a:p>
            <a:pPr marL="0" indent="0">
              <a:buNone/>
            </a:pPr>
            <a:r>
              <a:rPr lang="en-US" sz="4500" b="1" dirty="0"/>
              <a:t>Scripture Reader: </a:t>
            </a:r>
            <a:r>
              <a:rPr lang="en-US" sz="4500" dirty="0"/>
              <a:t>Come to Jesus, all you who are weary. </a:t>
            </a:r>
            <a:br>
              <a:rPr lang="en-US" sz="4500" dirty="0"/>
            </a:br>
            <a:r>
              <a:rPr lang="en-US" sz="4500" b="1" dirty="0"/>
              <a:t>All: We come.</a:t>
            </a:r>
            <a:endParaRPr lang="en-US" sz="4500" dirty="0"/>
          </a:p>
          <a:p>
            <a:pPr marL="0" indent="0">
              <a:buNone/>
            </a:pPr>
            <a:r>
              <a:rPr lang="en-US" sz="4500" b="1" dirty="0"/>
              <a:t>Scripture Reader:</a:t>
            </a:r>
            <a:r>
              <a:rPr lang="en-US" sz="4500" dirty="0"/>
              <a:t> Come to Jesus, all you who are carrying heavy burdens.</a:t>
            </a:r>
            <a:br>
              <a:rPr lang="en-US" sz="4500" dirty="0"/>
            </a:br>
            <a:r>
              <a:rPr lang="en-US" sz="4500" b="1" dirty="0"/>
              <a:t>All: We come.</a:t>
            </a:r>
            <a:endParaRPr lang="en-US" sz="4500" dirty="0"/>
          </a:p>
          <a:p>
            <a:pPr marL="0" indent="0">
              <a:buNone/>
            </a:pPr>
            <a:r>
              <a:rPr lang="en-US" sz="4500" b="1" dirty="0"/>
              <a:t>Scripture Reader: </a:t>
            </a:r>
            <a:r>
              <a:rPr lang="en-US" sz="4500" dirty="0"/>
              <a:t>God will give you rest.</a:t>
            </a:r>
            <a:br>
              <a:rPr lang="en-US" sz="4500" dirty="0"/>
            </a:br>
            <a:r>
              <a:rPr lang="en-US" sz="4500" b="1" dirty="0"/>
              <a:t>All: God will give us rest.</a:t>
            </a:r>
          </a:p>
          <a:p>
            <a:pPr marL="0" indent="0">
              <a:buNone/>
            </a:pPr>
            <a:endParaRPr lang="en-US" sz="4500" dirty="0"/>
          </a:p>
          <a:p>
            <a:pPr marL="0" indent="0">
              <a:spcBef>
                <a:spcPts val="0"/>
              </a:spcBef>
              <a:buNone/>
            </a:pPr>
            <a:r>
              <a:rPr lang="en-US" sz="4500" b="1" dirty="0"/>
              <a:t>Scripture Reader: </a:t>
            </a:r>
            <a:r>
              <a:rPr lang="en-US" sz="4500" dirty="0"/>
              <a:t>Take on the yoke that Jesus offers. It is easy. It is light.</a:t>
            </a:r>
          </a:p>
          <a:p>
            <a:pPr marL="0" indent="0">
              <a:spcBef>
                <a:spcPts val="0"/>
              </a:spcBef>
              <a:buNone/>
            </a:pPr>
            <a:r>
              <a:rPr lang="en-US" sz="4500" b="1" dirty="0"/>
              <a:t>All: We receive this yoke.</a:t>
            </a:r>
          </a:p>
          <a:p>
            <a:pPr marL="0" indent="0">
              <a:spcBef>
                <a:spcPts val="0"/>
              </a:spcBef>
              <a:buNone/>
            </a:pPr>
            <a:endParaRPr lang="en-US" sz="4500" dirty="0"/>
          </a:p>
          <a:p>
            <a:pPr marL="0" indent="0">
              <a:spcBef>
                <a:spcPts val="0"/>
              </a:spcBef>
              <a:buNone/>
            </a:pPr>
            <a:r>
              <a:rPr lang="en-US" sz="4500" b="1" dirty="0"/>
              <a:t>Scripture Reader: </a:t>
            </a:r>
            <a:r>
              <a:rPr lang="en-US" sz="4500" dirty="0"/>
              <a:t>Learn from the one who is gentle and humble in heart.</a:t>
            </a:r>
          </a:p>
          <a:p>
            <a:pPr marL="0" indent="0">
              <a:spcBef>
                <a:spcPts val="0"/>
              </a:spcBef>
              <a:buNone/>
            </a:pPr>
            <a:r>
              <a:rPr lang="en-US" sz="4500" b="1" dirty="0"/>
              <a:t>All: We are here to learn.</a:t>
            </a:r>
          </a:p>
          <a:p>
            <a:pPr marL="0" indent="0">
              <a:spcBef>
                <a:spcPts val="0"/>
              </a:spcBef>
              <a:buNone/>
            </a:pPr>
            <a:endParaRPr lang="en-US" sz="4500" dirty="0"/>
          </a:p>
          <a:p>
            <a:pPr marL="0" indent="0">
              <a:spcBef>
                <a:spcPts val="0"/>
              </a:spcBef>
              <a:buNone/>
            </a:pPr>
            <a:r>
              <a:rPr lang="en-US" sz="4500" b="1" dirty="0"/>
              <a:t>Scripture Reader: </a:t>
            </a:r>
            <a:r>
              <a:rPr lang="en-US" sz="4500" dirty="0"/>
              <a:t>You will find rest for your souls.</a:t>
            </a:r>
          </a:p>
          <a:p>
            <a:pPr marL="0" indent="0">
              <a:spcBef>
                <a:spcPts val="0"/>
              </a:spcBef>
              <a:buNone/>
            </a:pPr>
            <a:r>
              <a:rPr lang="en-US" sz="4500" b="1" dirty="0"/>
              <a:t>All: Thanks be to God.</a:t>
            </a:r>
            <a:endParaRPr lang="en-US" sz="4500" dirty="0"/>
          </a:p>
          <a:p>
            <a:endParaRPr lang="en-US" dirty="0"/>
          </a:p>
        </p:txBody>
      </p:sp>
    </p:spTree>
    <p:extLst>
      <p:ext uri="{BB962C8B-B14F-4D97-AF65-F5344CB8AC3E}">
        <p14:creationId xmlns:p14="http://schemas.microsoft.com/office/powerpoint/2010/main" val="255621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AC457-92C7-989E-0D51-46D882DDB519}"/>
              </a:ext>
            </a:extLst>
          </p:cNvPr>
          <p:cNvSpPr txBox="1"/>
          <p:nvPr/>
        </p:nvSpPr>
        <p:spPr>
          <a:xfrm>
            <a:off x="1208314" y="1153886"/>
            <a:ext cx="9949543" cy="4955203"/>
          </a:xfrm>
          <a:prstGeom prst="rect">
            <a:avLst/>
          </a:prstGeom>
          <a:noFill/>
        </p:spPr>
        <p:txBody>
          <a:bodyPr wrap="square" rtlCol="0">
            <a:spAutoFit/>
          </a:bodyPr>
          <a:lstStyle/>
          <a:p>
            <a:r>
              <a:rPr lang="en-US" sz="2800" b="1" dirty="0"/>
              <a:t>Leader 1</a:t>
            </a:r>
            <a:r>
              <a:rPr lang="en-US" sz="2800" dirty="0"/>
              <a:t>: Welcome to the World Day of Prayer 2026 service written by Christian women in Nigeria. </a:t>
            </a:r>
          </a:p>
          <a:p>
            <a:r>
              <a:rPr lang="en-US" sz="2800" dirty="0"/>
              <a:t> </a:t>
            </a:r>
          </a:p>
          <a:p>
            <a:r>
              <a:rPr lang="en-US" sz="2800" dirty="0"/>
              <a:t>Some of you may be wondering, what is World Day of Prayer? It is a global prayer movement of  </a:t>
            </a:r>
            <a:r>
              <a:rPr lang="en-US" sz="2800" b="1" dirty="0"/>
              <a:t>Informed Prayer</a:t>
            </a:r>
            <a:r>
              <a:rPr lang="en-US" sz="2800" dirty="0"/>
              <a:t> and </a:t>
            </a:r>
            <a:r>
              <a:rPr lang="en-US" sz="2800" b="1" dirty="0"/>
              <a:t>Prayerful Action</a:t>
            </a:r>
            <a:r>
              <a:rPr lang="en-US" sz="2800" dirty="0"/>
              <a:t>. Christians from around the world coming together in spirit, uniting on a common day to pray for relevant issues affecting women and children. Each year, a committee of women from different countries writes the service materials. </a:t>
            </a:r>
          </a:p>
          <a:p>
            <a:r>
              <a:rPr lang="en-US" sz="2800" dirty="0"/>
              <a:t> </a:t>
            </a:r>
          </a:p>
          <a:p>
            <a:endParaRPr lang="en-US" dirty="0"/>
          </a:p>
          <a:p>
            <a:r>
              <a:rPr lang="en-US" dirty="0"/>
              <a:t> </a:t>
            </a:r>
          </a:p>
        </p:txBody>
      </p:sp>
    </p:spTree>
    <p:extLst>
      <p:ext uri="{BB962C8B-B14F-4D97-AF65-F5344CB8AC3E}">
        <p14:creationId xmlns:p14="http://schemas.microsoft.com/office/powerpoint/2010/main" val="1178804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AA06C-9682-5E13-EBEE-4E95D12795DE}"/>
              </a:ext>
            </a:extLst>
          </p:cNvPr>
          <p:cNvSpPr>
            <a:spLocks noGrp="1"/>
          </p:cNvSpPr>
          <p:nvPr>
            <p:ph idx="1"/>
          </p:nvPr>
        </p:nvSpPr>
        <p:spPr>
          <a:xfrm>
            <a:off x="6193971" y="206981"/>
            <a:ext cx="5575074" cy="6106886"/>
          </a:xfrm>
        </p:spPr>
        <p:txBody>
          <a:bodyPr>
            <a:normAutofit lnSpcReduction="10000"/>
          </a:bodyPr>
          <a:lstStyle/>
          <a:p>
            <a:pPr marL="0" indent="0">
              <a:buNone/>
            </a:pPr>
            <a:r>
              <a:rPr lang="en-US" b="1" dirty="0"/>
              <a:t>STORIES &amp; PRAYERS</a:t>
            </a:r>
          </a:p>
          <a:p>
            <a:endParaRPr lang="en-US" dirty="0"/>
          </a:p>
          <a:p>
            <a:pPr marL="0" indent="0">
              <a:buNone/>
            </a:pPr>
            <a:r>
              <a:rPr lang="en-US" b="1" dirty="0"/>
              <a:t>Leader 1</a:t>
            </a:r>
            <a:r>
              <a:rPr lang="en-US" dirty="0"/>
              <a:t>: Dear sisters and brothers in Christ, we have now heard Jesus inviting us to come. To bring our burdens. And to find rest for our souls. And so, we open our hearts now, to listen to three stories of our Nigerian sisters. These testimonies reflect their experiences. And they mirror the struggles faced by many around the world.</a:t>
            </a:r>
          </a:p>
          <a:p>
            <a:endParaRPr lang="en-US" dirty="0"/>
          </a:p>
        </p:txBody>
      </p:sp>
      <p:pic>
        <p:nvPicPr>
          <p:cNvPr id="5" name="Picture 4" descr="A painting of women with colorful hair&#10;&#10;AI-generated content may be incorrect.">
            <a:extLst>
              <a:ext uri="{FF2B5EF4-FFF2-40B4-BE49-F238E27FC236}">
                <a16:creationId xmlns:a16="http://schemas.microsoft.com/office/drawing/2014/main" id="{1DACFCA9-B567-ACF5-6E1A-1B6E753C3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4" y="1191209"/>
            <a:ext cx="5454275" cy="4138431"/>
          </a:xfrm>
          <a:prstGeom prst="rect">
            <a:avLst/>
          </a:prstGeom>
        </p:spPr>
      </p:pic>
      <p:sp>
        <p:nvSpPr>
          <p:cNvPr id="6" name="TextBox 5">
            <a:extLst>
              <a:ext uri="{FF2B5EF4-FFF2-40B4-BE49-F238E27FC236}">
                <a16:creationId xmlns:a16="http://schemas.microsoft.com/office/drawing/2014/main" id="{70F37997-D03D-00C9-E956-70411C30FF10}"/>
              </a:ext>
            </a:extLst>
          </p:cNvPr>
          <p:cNvSpPr txBox="1"/>
          <p:nvPr/>
        </p:nvSpPr>
        <p:spPr>
          <a:xfrm>
            <a:off x="1034143" y="5584370"/>
            <a:ext cx="3875314" cy="400110"/>
          </a:xfrm>
          <a:prstGeom prst="rect">
            <a:avLst/>
          </a:prstGeom>
          <a:noFill/>
        </p:spPr>
        <p:txBody>
          <a:bodyPr wrap="square" rtlCol="0">
            <a:spAutoFit/>
          </a:bodyPr>
          <a:lstStyle/>
          <a:p>
            <a:r>
              <a:rPr lang="en-US" sz="2000" dirty="0"/>
              <a:t>Artwork by Juliet </a:t>
            </a:r>
            <a:r>
              <a:rPr lang="en-US" sz="2000" dirty="0" err="1"/>
              <a:t>Enzenwa</a:t>
            </a:r>
            <a:r>
              <a:rPr lang="en-US" sz="2000" dirty="0"/>
              <a:t> Pearch</a:t>
            </a:r>
          </a:p>
        </p:txBody>
      </p:sp>
    </p:spTree>
    <p:extLst>
      <p:ext uri="{BB962C8B-B14F-4D97-AF65-F5344CB8AC3E}">
        <p14:creationId xmlns:p14="http://schemas.microsoft.com/office/powerpoint/2010/main" val="122585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B0A0A-6BFF-C878-2DA6-C690C82BB276}"/>
              </a:ext>
            </a:extLst>
          </p:cNvPr>
          <p:cNvSpPr>
            <a:spLocks noGrp="1"/>
          </p:cNvSpPr>
          <p:nvPr>
            <p:ph idx="1"/>
          </p:nvPr>
        </p:nvSpPr>
        <p:spPr>
          <a:xfrm>
            <a:off x="1099457" y="1763486"/>
            <a:ext cx="10713131" cy="2601686"/>
          </a:xfrm>
        </p:spPr>
        <p:txBody>
          <a:bodyPr>
            <a:normAutofit/>
          </a:bodyPr>
          <a:lstStyle/>
          <a:p>
            <a:endParaRPr lang="en-US" dirty="0"/>
          </a:p>
          <a:p>
            <a:pPr marL="0" indent="0">
              <a:buNone/>
            </a:pPr>
            <a:r>
              <a:rPr lang="en-US" b="1" dirty="0"/>
              <a:t>Leader 1</a:t>
            </a:r>
            <a:r>
              <a:rPr lang="en-US" dirty="0"/>
              <a:t>: We will now hear Beatrice’s story, the Burden of Systemic Oppression.  </a:t>
            </a:r>
          </a:p>
          <a:p>
            <a:endParaRPr lang="en-US" dirty="0"/>
          </a:p>
        </p:txBody>
      </p:sp>
    </p:spTree>
    <p:extLst>
      <p:ext uri="{BB962C8B-B14F-4D97-AF65-F5344CB8AC3E}">
        <p14:creationId xmlns:p14="http://schemas.microsoft.com/office/powerpoint/2010/main" val="1445301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EF2E0F-068E-F7E3-4DE6-33339ECA6CAA}"/>
              </a:ext>
            </a:extLst>
          </p:cNvPr>
          <p:cNvSpPr>
            <a:spLocks noGrp="1"/>
          </p:cNvSpPr>
          <p:nvPr>
            <p:ph idx="1"/>
          </p:nvPr>
        </p:nvSpPr>
        <p:spPr>
          <a:xfrm>
            <a:off x="6652760" y="555171"/>
            <a:ext cx="5201783" cy="5910943"/>
          </a:xfrm>
        </p:spPr>
        <p:txBody>
          <a:bodyPr>
            <a:normAutofit fontScale="92500" lnSpcReduction="10000"/>
          </a:bodyPr>
          <a:lstStyle/>
          <a:p>
            <a:pPr marL="0" indent="0">
              <a:buNone/>
            </a:pPr>
            <a:r>
              <a:rPr lang="en-US" b="1" dirty="0"/>
              <a:t>BEATRICE’S STORY: The Burden of Systemic Oppression</a:t>
            </a:r>
          </a:p>
          <a:p>
            <a:endParaRPr lang="en-US" dirty="0"/>
          </a:p>
          <a:p>
            <a:pPr marL="0" indent="0">
              <a:buNone/>
            </a:pPr>
            <a:r>
              <a:rPr lang="en-US" b="1" dirty="0"/>
              <a:t>Woman 1: </a:t>
            </a:r>
            <a:r>
              <a:rPr lang="en-US" dirty="0"/>
              <a:t>My name is Beatrice. I became a widow at the age of 28 when my husband was killed in a communal clash. The day I lost him, I lost more than just my partner. I lost my place in society. Suddenly, I was alone with three young children, facing a world that seemed to have turned its back on me.</a:t>
            </a:r>
          </a:p>
          <a:p>
            <a:endParaRPr lang="en-US" dirty="0"/>
          </a:p>
        </p:txBody>
      </p:sp>
      <p:pic>
        <p:nvPicPr>
          <p:cNvPr id="6" name="Picture 5" descr="A group of people holding sticks&#10;&#10;AI-generated content may be incorrect.">
            <a:extLst>
              <a:ext uri="{FF2B5EF4-FFF2-40B4-BE49-F238E27FC236}">
                <a16:creationId xmlns:a16="http://schemas.microsoft.com/office/drawing/2014/main" id="{2E37DAA3-2F9E-19DA-CF1D-E9F8A47E6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10" y="1305356"/>
            <a:ext cx="6039693" cy="3572374"/>
          </a:xfrm>
          <a:prstGeom prst="rect">
            <a:avLst/>
          </a:prstGeom>
        </p:spPr>
      </p:pic>
      <p:sp>
        <p:nvSpPr>
          <p:cNvPr id="2" name="TextBox 1">
            <a:extLst>
              <a:ext uri="{FF2B5EF4-FFF2-40B4-BE49-F238E27FC236}">
                <a16:creationId xmlns:a16="http://schemas.microsoft.com/office/drawing/2014/main" id="{F8A5BF88-6A0D-0F3F-D44F-8A8AC9CDE1DE}"/>
              </a:ext>
            </a:extLst>
          </p:cNvPr>
          <p:cNvSpPr txBox="1"/>
          <p:nvPr/>
        </p:nvSpPr>
        <p:spPr>
          <a:xfrm>
            <a:off x="518010" y="5116286"/>
            <a:ext cx="3106933" cy="369332"/>
          </a:xfrm>
          <a:prstGeom prst="rect">
            <a:avLst/>
          </a:prstGeom>
          <a:noFill/>
        </p:spPr>
        <p:txBody>
          <a:bodyPr wrap="square" rtlCol="0">
            <a:spAutoFit/>
          </a:bodyPr>
          <a:lstStyle/>
          <a:p>
            <a:r>
              <a:rPr lang="en-US" dirty="0"/>
              <a:t>Source: The Crest</a:t>
            </a:r>
          </a:p>
        </p:txBody>
      </p:sp>
    </p:spTree>
    <p:extLst>
      <p:ext uri="{BB962C8B-B14F-4D97-AF65-F5344CB8AC3E}">
        <p14:creationId xmlns:p14="http://schemas.microsoft.com/office/powerpoint/2010/main" val="2058567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6F199A-AD96-90B7-EA34-E970AD8F47FB}"/>
              </a:ext>
            </a:extLst>
          </p:cNvPr>
          <p:cNvSpPr>
            <a:spLocks noGrp="1"/>
          </p:cNvSpPr>
          <p:nvPr>
            <p:ph idx="1"/>
          </p:nvPr>
        </p:nvSpPr>
        <p:spPr>
          <a:xfrm>
            <a:off x="381000" y="500743"/>
            <a:ext cx="10974387" cy="2253343"/>
          </a:xfrm>
        </p:spPr>
        <p:txBody>
          <a:bodyPr>
            <a:normAutofit fontScale="92500" lnSpcReduction="20000"/>
          </a:bodyPr>
          <a:lstStyle/>
          <a:p>
            <a:pPr marL="0" indent="0">
              <a:buNone/>
            </a:pPr>
            <a:r>
              <a:rPr lang="en-US" dirty="0"/>
              <a:t>The struggles I've faced as a widow in Nigeria are overwhelming. Poverty hit us hard. I lost our main source of income and struggled to find work as a single mother. My in-laws, who I thought would support us, instead treated me with suspicion and tried to take away the little property my husband left behind. There were days I didn't know how I'd feed my children or pay their school fees.</a:t>
            </a:r>
          </a:p>
          <a:p>
            <a:endParaRPr lang="en-US" dirty="0"/>
          </a:p>
        </p:txBody>
      </p:sp>
      <p:pic>
        <p:nvPicPr>
          <p:cNvPr id="4" name="Picture 3" descr="A group of women sitting on the ground&#10;&#10;AI-generated content may be incorrect.">
            <a:extLst>
              <a:ext uri="{FF2B5EF4-FFF2-40B4-BE49-F238E27FC236}">
                <a16:creationId xmlns:a16="http://schemas.microsoft.com/office/drawing/2014/main" id="{E38BFAE0-4C52-0A5E-AA47-64DB144F6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92239"/>
            <a:ext cx="5832789" cy="3345276"/>
          </a:xfrm>
          <a:prstGeom prst="rect">
            <a:avLst/>
          </a:prstGeom>
        </p:spPr>
      </p:pic>
      <p:sp>
        <p:nvSpPr>
          <p:cNvPr id="5" name="TextBox 4">
            <a:extLst>
              <a:ext uri="{FF2B5EF4-FFF2-40B4-BE49-F238E27FC236}">
                <a16:creationId xmlns:a16="http://schemas.microsoft.com/office/drawing/2014/main" id="{3B94B7BB-57FA-6EAF-3655-581C3086FAA4}"/>
              </a:ext>
            </a:extLst>
          </p:cNvPr>
          <p:cNvSpPr txBox="1"/>
          <p:nvPr/>
        </p:nvSpPr>
        <p:spPr>
          <a:xfrm>
            <a:off x="2928257" y="2967335"/>
            <a:ext cx="3461657" cy="923330"/>
          </a:xfrm>
          <a:prstGeom prst="rect">
            <a:avLst/>
          </a:prstGeom>
          <a:noFill/>
        </p:spPr>
        <p:txBody>
          <a:bodyPr wrap="square" rtlCol="0">
            <a:spAutoFit/>
          </a:bodyPr>
          <a:lstStyle/>
          <a:p>
            <a:r>
              <a:rPr lang="en-US" dirty="0">
                <a:solidFill>
                  <a:schemeClr val="bg1"/>
                </a:solidFill>
              </a:rPr>
              <a:t>Internally Displaced Persons Camp – Borno State. </a:t>
            </a:r>
          </a:p>
          <a:p>
            <a:r>
              <a:rPr lang="en-US" dirty="0">
                <a:solidFill>
                  <a:schemeClr val="bg1"/>
                </a:solidFill>
              </a:rPr>
              <a:t>Source: Al Jazeera</a:t>
            </a:r>
          </a:p>
        </p:txBody>
      </p:sp>
      <p:pic>
        <p:nvPicPr>
          <p:cNvPr id="6" name="Picture 5" descr="A group of young girls in blue dresses sitting at desks&#10;&#10;AI-generated content may be incorrect.">
            <a:extLst>
              <a:ext uri="{FF2B5EF4-FFF2-40B4-BE49-F238E27FC236}">
                <a16:creationId xmlns:a16="http://schemas.microsoft.com/office/drawing/2014/main" id="{F637942D-C6B2-4D22-B784-E865EC96A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006" y="2892239"/>
            <a:ext cx="4848902" cy="2686425"/>
          </a:xfrm>
          <a:prstGeom prst="rect">
            <a:avLst/>
          </a:prstGeom>
        </p:spPr>
      </p:pic>
      <p:sp>
        <p:nvSpPr>
          <p:cNvPr id="10" name="TextBox 9">
            <a:extLst>
              <a:ext uri="{FF2B5EF4-FFF2-40B4-BE49-F238E27FC236}">
                <a16:creationId xmlns:a16="http://schemas.microsoft.com/office/drawing/2014/main" id="{2E855C2A-A67C-C3D0-C3CB-196274FB9B00}"/>
              </a:ext>
            </a:extLst>
          </p:cNvPr>
          <p:cNvSpPr txBox="1"/>
          <p:nvPr/>
        </p:nvSpPr>
        <p:spPr>
          <a:xfrm>
            <a:off x="6676006" y="5987925"/>
            <a:ext cx="3548743" cy="369332"/>
          </a:xfrm>
          <a:prstGeom prst="rect">
            <a:avLst/>
          </a:prstGeom>
          <a:noFill/>
        </p:spPr>
        <p:txBody>
          <a:bodyPr wrap="square" rtlCol="0">
            <a:spAutoFit/>
          </a:bodyPr>
          <a:lstStyle/>
          <a:p>
            <a:r>
              <a:rPr lang="en-US" dirty="0"/>
              <a:t>Picture source: ONE Campaign</a:t>
            </a:r>
          </a:p>
        </p:txBody>
      </p:sp>
    </p:spTree>
    <p:extLst>
      <p:ext uri="{BB962C8B-B14F-4D97-AF65-F5344CB8AC3E}">
        <p14:creationId xmlns:p14="http://schemas.microsoft.com/office/powerpoint/2010/main" val="3132790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D9BE5-E326-9881-60D0-F4F8C1B7FDAE}"/>
              </a:ext>
            </a:extLst>
          </p:cNvPr>
          <p:cNvSpPr txBox="1"/>
          <p:nvPr/>
        </p:nvSpPr>
        <p:spPr>
          <a:xfrm>
            <a:off x="7598229" y="366623"/>
            <a:ext cx="4082142" cy="6124754"/>
          </a:xfrm>
          <a:prstGeom prst="rect">
            <a:avLst/>
          </a:prstGeom>
          <a:noFill/>
        </p:spPr>
        <p:txBody>
          <a:bodyPr wrap="square">
            <a:spAutoFit/>
          </a:bodyPr>
          <a:lstStyle/>
          <a:p>
            <a:r>
              <a:rPr lang="en-US" sz="2800" dirty="0"/>
              <a:t>But in my darkest moments, I found strength in my faith and in the community of other widows. I remember attending a support program organized by my local church. They asked for 50 widows to attend, but hundreds showed up. That day, I realized I wasn't alone in my struggles</a:t>
            </a:r>
            <a:r>
              <a:rPr lang="en-US" sz="2400" dirty="0"/>
              <a:t>.</a:t>
            </a:r>
          </a:p>
        </p:txBody>
      </p:sp>
      <p:pic>
        <p:nvPicPr>
          <p:cNvPr id="1026" name="Picture 2" descr="No photo description available.">
            <a:extLst>
              <a:ext uri="{FF2B5EF4-FFF2-40B4-BE49-F238E27FC236}">
                <a16:creationId xmlns:a16="http://schemas.microsoft.com/office/drawing/2014/main" id="{2B888274-9900-F634-53B0-DE541C3881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81"/>
          <a:stretch>
            <a:fillRect/>
          </a:stretch>
        </p:blipFill>
        <p:spPr bwMode="auto">
          <a:xfrm>
            <a:off x="960666" y="886668"/>
            <a:ext cx="6417128"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6E67B1-9A6A-5800-C925-7D6C40624AD0}"/>
              </a:ext>
            </a:extLst>
          </p:cNvPr>
          <p:cNvSpPr txBox="1"/>
          <p:nvPr/>
        </p:nvSpPr>
        <p:spPr>
          <a:xfrm>
            <a:off x="960666" y="5845629"/>
            <a:ext cx="3306534" cy="369332"/>
          </a:xfrm>
          <a:prstGeom prst="rect">
            <a:avLst/>
          </a:prstGeom>
          <a:noFill/>
        </p:spPr>
        <p:txBody>
          <a:bodyPr wrap="square" rtlCol="0">
            <a:spAutoFit/>
          </a:bodyPr>
          <a:lstStyle/>
          <a:p>
            <a:r>
              <a:rPr lang="en-US" dirty="0"/>
              <a:t>Source: Hands of God Widows</a:t>
            </a:r>
          </a:p>
        </p:txBody>
      </p:sp>
    </p:spTree>
    <p:extLst>
      <p:ext uri="{BB962C8B-B14F-4D97-AF65-F5344CB8AC3E}">
        <p14:creationId xmlns:p14="http://schemas.microsoft.com/office/powerpoint/2010/main" val="2638715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51409F-ECA8-EC94-5DCC-EAC373AFFCDC}"/>
              </a:ext>
            </a:extLst>
          </p:cNvPr>
          <p:cNvSpPr txBox="1"/>
          <p:nvPr/>
        </p:nvSpPr>
        <p:spPr>
          <a:xfrm>
            <a:off x="740227" y="366623"/>
            <a:ext cx="4327071" cy="6124754"/>
          </a:xfrm>
          <a:prstGeom prst="rect">
            <a:avLst/>
          </a:prstGeom>
          <a:noFill/>
        </p:spPr>
        <p:txBody>
          <a:bodyPr wrap="square">
            <a:spAutoFit/>
          </a:bodyPr>
          <a:lstStyle/>
          <a:p>
            <a:r>
              <a:rPr lang="en-US" sz="2800" dirty="0"/>
              <a:t>What has inspired me most is the resilience and faith of my fellow widows. Despite our hardships, many of us remain committed to Christ, finding solace in knowing Jesus as our Burden Bearer. I've seen young widows with small children serving tirelessly in the church, their faith unshaken by their circumstances.</a:t>
            </a:r>
          </a:p>
        </p:txBody>
      </p:sp>
      <p:pic>
        <p:nvPicPr>
          <p:cNvPr id="3" name="Picture 2" descr="A person holding a baby&#10;&#10;AI-generated content may be incorrect.">
            <a:extLst>
              <a:ext uri="{FF2B5EF4-FFF2-40B4-BE49-F238E27FC236}">
                <a16:creationId xmlns:a16="http://schemas.microsoft.com/office/drawing/2014/main" id="{599FC3DA-3165-D334-CF62-780B293B1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743" y="590811"/>
            <a:ext cx="6365004" cy="4878942"/>
          </a:xfrm>
          <a:prstGeom prst="rect">
            <a:avLst/>
          </a:prstGeom>
        </p:spPr>
      </p:pic>
      <p:sp>
        <p:nvSpPr>
          <p:cNvPr id="5" name="TextBox 4">
            <a:extLst>
              <a:ext uri="{FF2B5EF4-FFF2-40B4-BE49-F238E27FC236}">
                <a16:creationId xmlns:a16="http://schemas.microsoft.com/office/drawing/2014/main" id="{165E067F-6532-3A8C-4C54-8B7F9DDC80E3}"/>
              </a:ext>
            </a:extLst>
          </p:cNvPr>
          <p:cNvSpPr txBox="1"/>
          <p:nvPr/>
        </p:nvSpPr>
        <p:spPr>
          <a:xfrm>
            <a:off x="5475514" y="5725886"/>
            <a:ext cx="6335486" cy="369332"/>
          </a:xfrm>
          <a:prstGeom prst="rect">
            <a:avLst/>
          </a:prstGeom>
          <a:noFill/>
        </p:spPr>
        <p:txBody>
          <a:bodyPr wrap="square" rtlCol="0">
            <a:spAutoFit/>
          </a:bodyPr>
          <a:lstStyle/>
          <a:p>
            <a:r>
              <a:rPr lang="en-US" dirty="0"/>
              <a:t>Source: ABC News</a:t>
            </a:r>
          </a:p>
        </p:txBody>
      </p:sp>
    </p:spTree>
    <p:extLst>
      <p:ext uri="{BB962C8B-B14F-4D97-AF65-F5344CB8AC3E}">
        <p14:creationId xmlns:p14="http://schemas.microsoft.com/office/powerpoint/2010/main" val="282183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9A961-063A-CDE3-5627-071A6D9B43D8}"/>
              </a:ext>
            </a:extLst>
          </p:cNvPr>
          <p:cNvSpPr>
            <a:spLocks noGrp="1"/>
          </p:cNvSpPr>
          <p:nvPr>
            <p:ph idx="1"/>
          </p:nvPr>
        </p:nvSpPr>
        <p:spPr>
          <a:xfrm>
            <a:off x="5965371" y="987085"/>
            <a:ext cx="5867400" cy="4883830"/>
          </a:xfrm>
        </p:spPr>
        <p:txBody>
          <a:bodyPr>
            <a:normAutofit/>
          </a:bodyPr>
          <a:lstStyle/>
          <a:p>
            <a:pPr marL="0" indent="0">
              <a:buNone/>
            </a:pPr>
            <a:r>
              <a:rPr lang="en-US" dirty="0"/>
              <a:t>One widow in our community, after losing her husband, started a program to support other widows. She encouraged people to donate clothes, rice, and money to help us. Her actions inspired me to do the same. Now, I use what little resources I have to support other widows, and together, we're stronger.</a:t>
            </a:r>
          </a:p>
          <a:p>
            <a:endParaRPr lang="en-US" dirty="0"/>
          </a:p>
        </p:txBody>
      </p:sp>
      <p:pic>
        <p:nvPicPr>
          <p:cNvPr id="2050" name="Picture 2">
            <a:extLst>
              <a:ext uri="{FF2B5EF4-FFF2-40B4-BE49-F238E27FC236}">
                <a16:creationId xmlns:a16="http://schemas.microsoft.com/office/drawing/2014/main" id="{D36D6C5C-5533-91DA-2632-0B154A66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12" y="1436914"/>
            <a:ext cx="5196946" cy="3984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921F52-AE1E-DBA3-E320-A3E7F41CA203}"/>
              </a:ext>
            </a:extLst>
          </p:cNvPr>
          <p:cNvSpPr txBox="1"/>
          <p:nvPr/>
        </p:nvSpPr>
        <p:spPr>
          <a:xfrm>
            <a:off x="490312" y="5725886"/>
            <a:ext cx="3668031" cy="369332"/>
          </a:xfrm>
          <a:prstGeom prst="rect">
            <a:avLst/>
          </a:prstGeom>
          <a:noFill/>
        </p:spPr>
        <p:txBody>
          <a:bodyPr wrap="square" rtlCol="0">
            <a:spAutoFit/>
          </a:bodyPr>
          <a:lstStyle/>
          <a:p>
            <a:r>
              <a:rPr lang="en-US" dirty="0"/>
              <a:t>Source: Ikorodu News Network</a:t>
            </a:r>
          </a:p>
        </p:txBody>
      </p:sp>
    </p:spTree>
    <p:extLst>
      <p:ext uri="{BB962C8B-B14F-4D97-AF65-F5344CB8AC3E}">
        <p14:creationId xmlns:p14="http://schemas.microsoft.com/office/powerpoint/2010/main" val="376466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DC64F-A49D-2F94-1575-D9E61D948B31}"/>
              </a:ext>
            </a:extLst>
          </p:cNvPr>
          <p:cNvSpPr>
            <a:spLocks noGrp="1"/>
          </p:cNvSpPr>
          <p:nvPr>
            <p:ph idx="1"/>
          </p:nvPr>
        </p:nvSpPr>
        <p:spPr>
          <a:xfrm>
            <a:off x="752703" y="890360"/>
            <a:ext cx="5027612" cy="5077279"/>
          </a:xfrm>
        </p:spPr>
        <p:txBody>
          <a:bodyPr>
            <a:normAutofit fontScale="92500" lnSpcReduction="20000"/>
          </a:bodyPr>
          <a:lstStyle/>
          <a:p>
            <a:pPr marL="0" indent="0">
              <a:buNone/>
            </a:pPr>
            <a:r>
              <a:rPr lang="en-US" dirty="0"/>
              <a:t>Through it all, we remain loyal to our families and the memory of our husbands. While widowers often remarry quickly, we focus on raising our children and keeping our families together. It's not an easy path, but with faith and community, we find the strength to carry on. Our burden is heavy, but we are learning to lay it at Jesus' feet, finding rest in His promise.</a:t>
            </a:r>
          </a:p>
          <a:p>
            <a:endParaRPr lang="en-US" dirty="0"/>
          </a:p>
        </p:txBody>
      </p:sp>
      <p:pic>
        <p:nvPicPr>
          <p:cNvPr id="6" name="Picture 5" descr="A group of people in a room&#10;&#10;AI-generated content may be incorrect.">
            <a:extLst>
              <a:ext uri="{FF2B5EF4-FFF2-40B4-BE49-F238E27FC236}">
                <a16:creationId xmlns:a16="http://schemas.microsoft.com/office/drawing/2014/main" id="{C115E895-43EB-D631-DDA8-7296480AE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37317"/>
            <a:ext cx="5725324" cy="3791479"/>
          </a:xfrm>
          <a:prstGeom prst="rect">
            <a:avLst/>
          </a:prstGeom>
        </p:spPr>
      </p:pic>
    </p:spTree>
    <p:extLst>
      <p:ext uri="{BB962C8B-B14F-4D97-AF65-F5344CB8AC3E}">
        <p14:creationId xmlns:p14="http://schemas.microsoft.com/office/powerpoint/2010/main" val="1352064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00400-3C65-E2CE-4A28-71341BE9C9C6}"/>
              </a:ext>
            </a:extLst>
          </p:cNvPr>
          <p:cNvSpPr>
            <a:spLocks noGrp="1"/>
          </p:cNvSpPr>
          <p:nvPr>
            <p:ph idx="1"/>
          </p:nvPr>
        </p:nvSpPr>
        <p:spPr>
          <a:xfrm>
            <a:off x="3309258" y="359229"/>
            <a:ext cx="8425542" cy="5869667"/>
          </a:xfrm>
        </p:spPr>
        <p:txBody>
          <a:bodyPr>
            <a:normAutofit fontScale="92500" lnSpcReduction="20000"/>
          </a:bodyPr>
          <a:lstStyle/>
          <a:p>
            <a:pPr marL="0" indent="0">
              <a:buNone/>
            </a:pPr>
            <a:r>
              <a:rPr lang="en-US" b="1" dirty="0"/>
              <a:t>INTERCESSORY PRAYER</a:t>
            </a:r>
            <a:endParaRPr lang="en-US" dirty="0"/>
          </a:p>
          <a:p>
            <a:pPr marL="0" indent="0">
              <a:buNone/>
            </a:pPr>
            <a:r>
              <a:rPr lang="en-US" b="1" dirty="0"/>
              <a:t>Leader 2</a:t>
            </a:r>
            <a:r>
              <a:rPr lang="en-US" dirty="0"/>
              <a:t>: Let us pray:</a:t>
            </a:r>
          </a:p>
          <a:p>
            <a:pPr marL="0" indent="0">
              <a:buNone/>
            </a:pPr>
            <a:r>
              <a:rPr lang="en-US" dirty="0"/>
              <a:t>God, you are the Great Burden Bearer. We come before you as your children, from all corners of the world. We lift up our voices, joining with Beatrice and all our siblings who carry the heavy loads of systemic oppression. </a:t>
            </a:r>
          </a:p>
          <a:p>
            <a:endParaRPr lang="en-US" dirty="0"/>
          </a:p>
          <a:p>
            <a:pPr marL="0" indent="0">
              <a:buNone/>
            </a:pPr>
            <a:r>
              <a:rPr lang="en-US" dirty="0"/>
              <a:t>God of Compassion, we know that you see us. You see the discrimination faced by so many - women, widows, minorities, the poor. Some are overworked, breaking their backs in factories, fields, and homes, while others cannot find work to feed their families. Gracious God, intervene for us all!  </a:t>
            </a:r>
          </a:p>
          <a:p>
            <a:endParaRPr lang="en-US" dirty="0"/>
          </a:p>
          <a:p>
            <a:endParaRPr lang="en-US" dirty="0"/>
          </a:p>
        </p:txBody>
      </p:sp>
      <p:pic>
        <p:nvPicPr>
          <p:cNvPr id="5" name="Picture 4" descr="A child with his eyes closed and hands on his chest&#10;&#10;AI-generated content may be incorrect.">
            <a:extLst>
              <a:ext uri="{FF2B5EF4-FFF2-40B4-BE49-F238E27FC236}">
                <a16:creationId xmlns:a16="http://schemas.microsoft.com/office/drawing/2014/main" id="{258A3CE1-1258-671A-5458-40EA9DEB2AF6}"/>
              </a:ext>
            </a:extLst>
          </p:cNvPr>
          <p:cNvPicPr>
            <a:picLocks noChangeAspect="1"/>
          </p:cNvPicPr>
          <p:nvPr/>
        </p:nvPicPr>
        <p:blipFill>
          <a:blip r:embed="rId2">
            <a:extLst>
              <a:ext uri="{28A0092B-C50C-407E-A947-70E740481C1C}">
                <a14:useLocalDpi xmlns:a14="http://schemas.microsoft.com/office/drawing/2010/main" val="0"/>
              </a:ext>
            </a:extLst>
          </a:blip>
          <a:srcRect l="16273" r="20702"/>
          <a:stretch>
            <a:fillRect/>
          </a:stretch>
        </p:blipFill>
        <p:spPr>
          <a:xfrm>
            <a:off x="315684" y="1502229"/>
            <a:ext cx="2656115" cy="2928255"/>
          </a:xfrm>
          <a:prstGeom prst="rect">
            <a:avLst/>
          </a:prstGeom>
        </p:spPr>
      </p:pic>
      <p:sp>
        <p:nvSpPr>
          <p:cNvPr id="6" name="TextBox 5">
            <a:extLst>
              <a:ext uri="{FF2B5EF4-FFF2-40B4-BE49-F238E27FC236}">
                <a16:creationId xmlns:a16="http://schemas.microsoft.com/office/drawing/2014/main" id="{A3534CBD-F0EB-6A46-560D-F2376627FE2E}"/>
              </a:ext>
            </a:extLst>
          </p:cNvPr>
          <p:cNvSpPr txBox="1"/>
          <p:nvPr/>
        </p:nvSpPr>
        <p:spPr>
          <a:xfrm>
            <a:off x="217713" y="4724400"/>
            <a:ext cx="4459172" cy="369332"/>
          </a:xfrm>
          <a:prstGeom prst="rect">
            <a:avLst/>
          </a:prstGeom>
          <a:noFill/>
        </p:spPr>
        <p:txBody>
          <a:bodyPr wrap="square" rtlCol="0">
            <a:spAutoFit/>
          </a:bodyPr>
          <a:lstStyle/>
          <a:p>
            <a:r>
              <a:rPr lang="en-US" dirty="0"/>
              <a:t>Source: Green Pastures</a:t>
            </a:r>
          </a:p>
        </p:txBody>
      </p:sp>
    </p:spTree>
    <p:extLst>
      <p:ext uri="{BB962C8B-B14F-4D97-AF65-F5344CB8AC3E}">
        <p14:creationId xmlns:p14="http://schemas.microsoft.com/office/powerpoint/2010/main" val="2952674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CDA61F-26C1-D18B-6B33-047FCD251BE3}"/>
              </a:ext>
            </a:extLst>
          </p:cNvPr>
          <p:cNvSpPr>
            <a:spLocks noGrp="1"/>
          </p:cNvSpPr>
          <p:nvPr>
            <p:ph idx="1"/>
          </p:nvPr>
        </p:nvSpPr>
        <p:spPr>
          <a:xfrm>
            <a:off x="4789714" y="751114"/>
            <a:ext cx="6934200" cy="5344886"/>
          </a:xfrm>
        </p:spPr>
        <p:txBody>
          <a:bodyPr>
            <a:normAutofit fontScale="85000" lnSpcReduction="20000"/>
          </a:bodyPr>
          <a:lstStyle/>
          <a:p>
            <a:pPr marL="0" indent="0">
              <a:buNone/>
            </a:pPr>
            <a:endParaRPr lang="en-US" dirty="0"/>
          </a:p>
          <a:p>
            <a:pPr marL="0" indent="0">
              <a:buNone/>
            </a:pPr>
            <a:r>
              <a:rPr lang="en-US" b="1" dirty="0"/>
              <a:t>Leader 2</a:t>
            </a:r>
            <a:r>
              <a:rPr lang="en-US" dirty="0"/>
              <a:t>: Thank you, Gracious God, for the resiliency and resourcefulness of all who remain faithful amidst difficult circumstances. Inspire us by their example and move us to build a better world.</a:t>
            </a:r>
          </a:p>
          <a:p>
            <a:pPr marL="0" indent="0">
              <a:buNone/>
            </a:pPr>
            <a:endParaRPr lang="en-US" dirty="0"/>
          </a:p>
          <a:p>
            <a:pPr marL="0" indent="0">
              <a:buNone/>
            </a:pPr>
            <a:endParaRPr lang="en-US" dirty="0"/>
          </a:p>
          <a:p>
            <a:pPr marL="0" indent="0">
              <a:buNone/>
            </a:pPr>
            <a:r>
              <a:rPr lang="en-US" dirty="0"/>
              <a:t>Thank you, Loving God, for hearing our cries and bearing our burdens. We trust in your unfailing love and your mighty power to transform situations. </a:t>
            </a:r>
          </a:p>
          <a:p>
            <a:endParaRPr lang="en-US" dirty="0"/>
          </a:p>
          <a:p>
            <a:pPr marL="0" indent="0">
              <a:buNone/>
            </a:pPr>
            <a:r>
              <a:rPr lang="en-US" dirty="0"/>
              <a:t>Amen.</a:t>
            </a:r>
          </a:p>
          <a:p>
            <a:endParaRPr lang="en-US" dirty="0"/>
          </a:p>
        </p:txBody>
      </p:sp>
      <p:pic>
        <p:nvPicPr>
          <p:cNvPr id="2" name="Picture 1" descr="A group of people sitting in a room&#10;&#10;AI-generated content may be incorrect.">
            <a:extLst>
              <a:ext uri="{FF2B5EF4-FFF2-40B4-BE49-F238E27FC236}">
                <a16:creationId xmlns:a16="http://schemas.microsoft.com/office/drawing/2014/main" id="{9796E9C4-5D7D-D11F-8D01-64BA8D6B1EDD}"/>
              </a:ext>
            </a:extLst>
          </p:cNvPr>
          <p:cNvPicPr>
            <a:picLocks noChangeAspect="1"/>
          </p:cNvPicPr>
          <p:nvPr/>
        </p:nvPicPr>
        <p:blipFill>
          <a:blip r:embed="rId2">
            <a:extLst>
              <a:ext uri="{28A0092B-C50C-407E-A947-70E740481C1C}">
                <a14:useLocalDpi xmlns:a14="http://schemas.microsoft.com/office/drawing/2010/main" val="0"/>
              </a:ext>
            </a:extLst>
          </a:blip>
          <a:srcRect l="36574"/>
          <a:stretch>
            <a:fillRect/>
          </a:stretch>
        </p:blipFill>
        <p:spPr>
          <a:xfrm>
            <a:off x="293913" y="827314"/>
            <a:ext cx="3962400" cy="4685464"/>
          </a:xfrm>
          <a:prstGeom prst="rect">
            <a:avLst/>
          </a:prstGeom>
        </p:spPr>
      </p:pic>
    </p:spTree>
    <p:extLst>
      <p:ext uri="{BB962C8B-B14F-4D97-AF65-F5344CB8AC3E}">
        <p14:creationId xmlns:p14="http://schemas.microsoft.com/office/powerpoint/2010/main" val="3407618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467780-F198-59C4-C36C-1E2076861B0E}"/>
              </a:ext>
            </a:extLst>
          </p:cNvPr>
          <p:cNvSpPr txBox="1"/>
          <p:nvPr/>
        </p:nvSpPr>
        <p:spPr>
          <a:xfrm>
            <a:off x="609600" y="1310198"/>
            <a:ext cx="10439400" cy="1815882"/>
          </a:xfrm>
          <a:prstGeom prst="rect">
            <a:avLst/>
          </a:prstGeom>
          <a:noFill/>
        </p:spPr>
        <p:txBody>
          <a:bodyPr wrap="square">
            <a:spAutoFit/>
          </a:bodyPr>
          <a:lstStyle/>
          <a:p>
            <a:r>
              <a:rPr lang="en-US" sz="2800" b="1" dirty="0"/>
              <a:t>Leader 1</a:t>
            </a:r>
            <a:r>
              <a:rPr lang="en-US" sz="2800" dirty="0"/>
              <a:t>: In Canada, we are grateful for the Women’s Inter-Church Council of Canada, who distribute World Day of Prayer materials across all provinces and territories, and we stand in solidarity with each other through our prayers and actions. </a:t>
            </a:r>
          </a:p>
        </p:txBody>
      </p:sp>
      <p:pic>
        <p:nvPicPr>
          <p:cNvPr id="7" name="Picture 6" descr="A logo of hands holding a flame&#10;&#10;AI-generated content may be incorrect.">
            <a:extLst>
              <a:ext uri="{FF2B5EF4-FFF2-40B4-BE49-F238E27FC236}">
                <a16:creationId xmlns:a16="http://schemas.microsoft.com/office/drawing/2014/main" id="{7C1EB79F-6F0D-6576-B494-1B155D5944DF}"/>
              </a:ext>
            </a:extLst>
          </p:cNvPr>
          <p:cNvPicPr>
            <a:picLocks noChangeAspect="1"/>
          </p:cNvPicPr>
          <p:nvPr/>
        </p:nvPicPr>
        <p:blipFill>
          <a:blip r:embed="rId2">
            <a:extLst>
              <a:ext uri="{28A0092B-C50C-407E-A947-70E740481C1C}">
                <a14:useLocalDpi xmlns:a14="http://schemas.microsoft.com/office/drawing/2010/main" val="0"/>
              </a:ext>
            </a:extLst>
          </a:blip>
          <a:srcRect t="5375"/>
          <a:stretch>
            <a:fillRect/>
          </a:stretch>
        </p:blipFill>
        <p:spPr>
          <a:xfrm>
            <a:off x="8706357" y="2873829"/>
            <a:ext cx="2342643" cy="3483427"/>
          </a:xfrm>
          <a:prstGeom prst="rect">
            <a:avLst/>
          </a:prstGeom>
        </p:spPr>
      </p:pic>
    </p:spTree>
    <p:extLst>
      <p:ext uri="{BB962C8B-B14F-4D97-AF65-F5344CB8AC3E}">
        <p14:creationId xmlns:p14="http://schemas.microsoft.com/office/powerpoint/2010/main" val="358450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74CF6-EEED-2105-12D3-17CA119105D1}"/>
              </a:ext>
            </a:extLst>
          </p:cNvPr>
          <p:cNvSpPr>
            <a:spLocks noGrp="1"/>
          </p:cNvSpPr>
          <p:nvPr>
            <p:ph idx="1"/>
          </p:nvPr>
        </p:nvSpPr>
        <p:spPr>
          <a:xfrm>
            <a:off x="587828" y="470539"/>
            <a:ext cx="10658702" cy="2691946"/>
          </a:xfrm>
        </p:spPr>
        <p:txBody>
          <a:bodyPr>
            <a:normAutofit fontScale="85000" lnSpcReduction="10000"/>
          </a:bodyPr>
          <a:lstStyle/>
          <a:p>
            <a:pPr marL="0" indent="0">
              <a:buNone/>
            </a:pPr>
            <a:r>
              <a:rPr lang="en-US" b="1" dirty="0"/>
              <a:t>THEME SONG – </a:t>
            </a:r>
            <a:r>
              <a:rPr lang="en-US" b="1" i="1" dirty="0"/>
              <a:t>Come Unto Me  </a:t>
            </a:r>
          </a:p>
          <a:p>
            <a:pPr marL="0" indent="0">
              <a:buNone/>
            </a:pPr>
            <a:r>
              <a:rPr lang="en-US" b="1" i="1" dirty="0"/>
              <a:t> </a:t>
            </a:r>
            <a:endParaRPr lang="en-US" dirty="0"/>
          </a:p>
          <a:p>
            <a:pPr marL="0" indent="0">
              <a:buNone/>
            </a:pPr>
            <a:r>
              <a:rPr lang="en-US" b="1" dirty="0"/>
              <a:t>Leader 2</a:t>
            </a:r>
            <a:r>
              <a:rPr lang="en-US" i="1" dirty="0"/>
              <a:t>: Come Unto Me </a:t>
            </a:r>
            <a:r>
              <a:rPr lang="en-US" dirty="0"/>
              <a:t>is a song that was composed especially for this World Day of Prayer service. Let us sing together and hear this call from the heart of God. Please stand as you are able.</a:t>
            </a:r>
          </a:p>
          <a:p>
            <a:r>
              <a:rPr lang="en-US" dirty="0"/>
              <a:t> </a:t>
            </a:r>
          </a:p>
          <a:p>
            <a:endParaRPr lang="en-US" dirty="0"/>
          </a:p>
        </p:txBody>
      </p:sp>
      <p:pic>
        <p:nvPicPr>
          <p:cNvPr id="4" name="Picture 3" descr="A group of women raising their hands&#10;&#10;AI-generated content may be incorrect.">
            <a:extLst>
              <a:ext uri="{FF2B5EF4-FFF2-40B4-BE49-F238E27FC236}">
                <a16:creationId xmlns:a16="http://schemas.microsoft.com/office/drawing/2014/main" id="{79BB30D6-8CA1-657C-9819-29531518A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39" y="2677886"/>
            <a:ext cx="6849859" cy="3709575"/>
          </a:xfrm>
          <a:prstGeom prst="rect">
            <a:avLst/>
          </a:prstGeom>
        </p:spPr>
      </p:pic>
      <p:sp>
        <p:nvSpPr>
          <p:cNvPr id="5" name="TextBox 4">
            <a:extLst>
              <a:ext uri="{FF2B5EF4-FFF2-40B4-BE49-F238E27FC236}">
                <a16:creationId xmlns:a16="http://schemas.microsoft.com/office/drawing/2014/main" id="{298A3099-1ABA-3D8B-1F3C-90DDD081B9F7}"/>
              </a:ext>
            </a:extLst>
          </p:cNvPr>
          <p:cNvSpPr txBox="1"/>
          <p:nvPr/>
        </p:nvSpPr>
        <p:spPr>
          <a:xfrm>
            <a:off x="7935686" y="5551714"/>
            <a:ext cx="3200400" cy="369332"/>
          </a:xfrm>
          <a:prstGeom prst="rect">
            <a:avLst/>
          </a:prstGeom>
          <a:noFill/>
        </p:spPr>
        <p:txBody>
          <a:bodyPr wrap="square" rtlCol="0">
            <a:spAutoFit/>
          </a:bodyPr>
          <a:lstStyle/>
          <a:p>
            <a:r>
              <a:rPr lang="en-US" dirty="0"/>
              <a:t>Source: charismanews.com</a:t>
            </a:r>
          </a:p>
        </p:txBody>
      </p:sp>
    </p:spTree>
    <p:extLst>
      <p:ext uri="{BB962C8B-B14F-4D97-AF65-F5344CB8AC3E}">
        <p14:creationId xmlns:p14="http://schemas.microsoft.com/office/powerpoint/2010/main" val="3894804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A04CC3-1CFF-41C2-7C7E-F0A9C9A5B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246" y="1895459"/>
            <a:ext cx="4061986" cy="2730986"/>
          </a:xfrm>
          <a:prstGeom prst="rect">
            <a:avLst/>
          </a:prstGeom>
        </p:spPr>
      </p:pic>
      <p:sp>
        <p:nvSpPr>
          <p:cNvPr id="9" name="Content Placeholder 2">
            <a:extLst>
              <a:ext uri="{FF2B5EF4-FFF2-40B4-BE49-F238E27FC236}">
                <a16:creationId xmlns:a16="http://schemas.microsoft.com/office/drawing/2014/main" id="{9D78EAEF-C958-CA8F-16FF-6D2FB0AE3BC0}"/>
              </a:ext>
            </a:extLst>
          </p:cNvPr>
          <p:cNvSpPr txBox="1">
            <a:spLocks/>
          </p:cNvSpPr>
          <p:nvPr/>
        </p:nvSpPr>
        <p:spPr>
          <a:xfrm>
            <a:off x="5061858" y="893308"/>
            <a:ext cx="6781800" cy="547483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3300" dirty="0"/>
              <a:t>Are you down and feeling lonely,  </a:t>
            </a:r>
          </a:p>
          <a:p>
            <a:pPr marL="0" indent="0">
              <a:spcBef>
                <a:spcPts val="0"/>
              </a:spcBef>
              <a:buNone/>
            </a:pPr>
            <a:r>
              <a:rPr lang="en-US" sz="3300" dirty="0"/>
              <a:t>Are you weary and oppressed,  </a:t>
            </a:r>
          </a:p>
          <a:p>
            <a:pPr marL="0" indent="0">
              <a:spcBef>
                <a:spcPts val="0"/>
              </a:spcBef>
              <a:buNone/>
            </a:pPr>
            <a:r>
              <a:rPr lang="en-US" sz="3300" dirty="0"/>
              <a:t>You don't have to be discouraged,  </a:t>
            </a:r>
          </a:p>
          <a:p>
            <a:pPr marL="0" indent="0">
              <a:spcBef>
                <a:spcPts val="0"/>
              </a:spcBef>
              <a:buNone/>
            </a:pPr>
            <a:r>
              <a:rPr lang="en-US" sz="3300" dirty="0"/>
              <a:t>Jesus says, “Come unto me.”</a:t>
            </a:r>
          </a:p>
          <a:p>
            <a:pPr marL="0" indent="0">
              <a:spcBef>
                <a:spcPts val="0"/>
              </a:spcBef>
              <a:buNone/>
            </a:pPr>
            <a:r>
              <a:rPr lang="en-US" sz="3300" dirty="0"/>
              <a:t>   </a:t>
            </a:r>
          </a:p>
          <a:p>
            <a:pPr marL="0" indent="0">
              <a:spcBef>
                <a:spcPts val="0"/>
              </a:spcBef>
              <a:buNone/>
            </a:pPr>
            <a:r>
              <a:rPr lang="en-US" sz="3300" b="1" i="1" dirty="0"/>
              <a:t>Refrain</a:t>
            </a:r>
            <a:r>
              <a:rPr lang="en-US" sz="3300" i="1" dirty="0"/>
              <a:t>:</a:t>
            </a:r>
            <a:endParaRPr lang="en-US" sz="3300" dirty="0"/>
          </a:p>
          <a:p>
            <a:pPr marL="0" indent="0">
              <a:spcBef>
                <a:spcPts val="0"/>
              </a:spcBef>
              <a:buNone/>
            </a:pPr>
            <a:r>
              <a:rPr lang="en-US" sz="3300" i="1" dirty="0"/>
              <a:t>Come, come unto me, (2x)</a:t>
            </a:r>
            <a:endParaRPr lang="en-US" sz="3300" dirty="0"/>
          </a:p>
          <a:p>
            <a:pPr marL="0" indent="0">
              <a:spcBef>
                <a:spcPts val="0"/>
              </a:spcBef>
              <a:buNone/>
            </a:pPr>
            <a:r>
              <a:rPr lang="en-US" sz="3300" i="1" dirty="0"/>
              <a:t>Come, you who are weary, and I will give you rest.  </a:t>
            </a:r>
            <a:endParaRPr lang="en-US" sz="3300" dirty="0"/>
          </a:p>
          <a:p>
            <a:pPr marL="0" indent="0">
              <a:spcBef>
                <a:spcPts val="0"/>
              </a:spcBef>
              <a:buNone/>
            </a:pPr>
            <a:r>
              <a:rPr lang="en-US" sz="3300" i="1" dirty="0"/>
              <a:t>Come, come unto me, (2x)</a:t>
            </a:r>
            <a:endParaRPr lang="en-US" sz="3300" dirty="0"/>
          </a:p>
          <a:p>
            <a:pPr marL="0" indent="0">
              <a:spcBef>
                <a:spcPts val="0"/>
              </a:spcBef>
              <a:buNone/>
            </a:pPr>
            <a:r>
              <a:rPr lang="en-US" sz="3300" i="1" dirty="0"/>
              <a:t>Come, you who are burdened, and I will give you rest.  </a:t>
            </a:r>
            <a:endParaRPr lang="en-US" sz="3300" dirty="0"/>
          </a:p>
          <a:p>
            <a:pPr marL="0" indent="0">
              <a:spcBef>
                <a:spcPts val="0"/>
              </a:spcBef>
              <a:buNone/>
            </a:pPr>
            <a:r>
              <a:rPr lang="en-US" sz="3300" dirty="0"/>
              <a:t>  </a:t>
            </a:r>
          </a:p>
          <a:p>
            <a:pPr marL="0" indent="0">
              <a:spcBef>
                <a:spcPts val="0"/>
              </a:spcBef>
              <a:buNone/>
            </a:pPr>
            <a:r>
              <a:rPr lang="en-US" sz="3300" dirty="0"/>
              <a:t>Tell your brother and your sister  </a:t>
            </a:r>
          </a:p>
          <a:p>
            <a:pPr marL="0" indent="0">
              <a:spcBef>
                <a:spcPts val="0"/>
              </a:spcBef>
              <a:buNone/>
            </a:pPr>
            <a:r>
              <a:rPr lang="en-US" sz="3300" dirty="0"/>
              <a:t>That the </a:t>
            </a:r>
            <a:r>
              <a:rPr lang="en-US" sz="3300" dirty="0" err="1"/>
              <a:t>Saviour</a:t>
            </a:r>
            <a:r>
              <a:rPr lang="en-US" sz="3300" dirty="0"/>
              <a:t> is a friend.   </a:t>
            </a:r>
          </a:p>
          <a:p>
            <a:pPr marL="0" indent="0">
              <a:spcBef>
                <a:spcPts val="0"/>
              </a:spcBef>
              <a:buNone/>
            </a:pPr>
            <a:r>
              <a:rPr lang="en-US" sz="3300" dirty="0"/>
              <a:t>and He offers you his shoulder, </a:t>
            </a:r>
          </a:p>
          <a:p>
            <a:pPr marL="0" indent="0">
              <a:spcBef>
                <a:spcPts val="0"/>
              </a:spcBef>
              <a:buNone/>
            </a:pPr>
            <a:r>
              <a:rPr lang="en-US" sz="3300" dirty="0"/>
              <a:t>lean on him and you'll find rest.  </a:t>
            </a:r>
            <a:r>
              <a:rPr lang="en-US" dirty="0"/>
              <a:t> </a:t>
            </a:r>
          </a:p>
          <a:p>
            <a:pPr marL="0" indent="0">
              <a:spcBef>
                <a:spcPts val="0"/>
              </a:spcBef>
              <a:buNone/>
            </a:pPr>
            <a:r>
              <a:rPr lang="en-US" dirty="0"/>
              <a:t> </a:t>
            </a:r>
          </a:p>
          <a:p>
            <a:endParaRPr lang="en-US" dirty="0"/>
          </a:p>
        </p:txBody>
      </p:sp>
      <p:sp>
        <p:nvSpPr>
          <p:cNvPr id="2" name="TextBox 1">
            <a:extLst>
              <a:ext uri="{FF2B5EF4-FFF2-40B4-BE49-F238E27FC236}">
                <a16:creationId xmlns:a16="http://schemas.microsoft.com/office/drawing/2014/main" id="{DB29D7C7-EE2D-1E25-BAD4-284F2E6229BA}"/>
              </a:ext>
            </a:extLst>
          </p:cNvPr>
          <p:cNvSpPr txBox="1"/>
          <p:nvPr/>
        </p:nvSpPr>
        <p:spPr>
          <a:xfrm>
            <a:off x="698246" y="501422"/>
            <a:ext cx="3928183" cy="523220"/>
          </a:xfrm>
          <a:prstGeom prst="rect">
            <a:avLst/>
          </a:prstGeom>
          <a:noFill/>
        </p:spPr>
        <p:txBody>
          <a:bodyPr wrap="square" rtlCol="0">
            <a:spAutoFit/>
          </a:bodyPr>
          <a:lstStyle/>
          <a:p>
            <a:r>
              <a:rPr lang="en-US" sz="2800" b="1" dirty="0"/>
              <a:t>COME UNTO ME</a:t>
            </a:r>
          </a:p>
        </p:txBody>
      </p:sp>
      <p:sp>
        <p:nvSpPr>
          <p:cNvPr id="3" name="TextBox 2">
            <a:extLst>
              <a:ext uri="{FF2B5EF4-FFF2-40B4-BE49-F238E27FC236}">
                <a16:creationId xmlns:a16="http://schemas.microsoft.com/office/drawing/2014/main" id="{71354024-D7E4-2A77-C2F9-14058A191D06}"/>
              </a:ext>
            </a:extLst>
          </p:cNvPr>
          <p:cNvSpPr txBox="1"/>
          <p:nvPr/>
        </p:nvSpPr>
        <p:spPr>
          <a:xfrm>
            <a:off x="698246" y="4898571"/>
            <a:ext cx="3416554" cy="369332"/>
          </a:xfrm>
          <a:prstGeom prst="rect">
            <a:avLst/>
          </a:prstGeom>
          <a:noFill/>
        </p:spPr>
        <p:txBody>
          <a:bodyPr wrap="square" rtlCol="0">
            <a:spAutoFit/>
          </a:bodyPr>
          <a:lstStyle/>
          <a:p>
            <a:r>
              <a:rPr lang="en-US" dirty="0"/>
              <a:t>Source: UM News</a:t>
            </a:r>
          </a:p>
        </p:txBody>
      </p:sp>
    </p:spTree>
    <p:extLst>
      <p:ext uri="{BB962C8B-B14F-4D97-AF65-F5344CB8AC3E}">
        <p14:creationId xmlns:p14="http://schemas.microsoft.com/office/powerpoint/2010/main" val="1010228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BB4F8A-D238-BDAC-0699-FE28895E3093}"/>
              </a:ext>
            </a:extLst>
          </p:cNvPr>
          <p:cNvSpPr>
            <a:spLocks noGrp="1"/>
          </p:cNvSpPr>
          <p:nvPr>
            <p:ph idx="1"/>
          </p:nvPr>
        </p:nvSpPr>
        <p:spPr>
          <a:xfrm>
            <a:off x="5214257" y="381000"/>
            <a:ext cx="6141131" cy="5480051"/>
          </a:xfrm>
        </p:spPr>
        <p:txBody>
          <a:bodyPr>
            <a:normAutofit fontScale="92500" lnSpcReduction="20000"/>
          </a:bodyPr>
          <a:lstStyle/>
          <a:p>
            <a:pPr marL="0" indent="0">
              <a:buNone/>
            </a:pPr>
            <a:r>
              <a:rPr lang="en-US" b="1" dirty="0"/>
              <a:t>Leader 2</a:t>
            </a:r>
            <a:r>
              <a:rPr lang="en-US" dirty="0"/>
              <a:t>: We will now hear Jato’s story, the Burden of Religious Persecution.</a:t>
            </a:r>
          </a:p>
          <a:p>
            <a:endParaRPr lang="en-US" dirty="0"/>
          </a:p>
          <a:p>
            <a:pPr marL="0" indent="0">
              <a:buNone/>
            </a:pPr>
            <a:r>
              <a:rPr lang="en-US" b="1" dirty="0"/>
              <a:t>JATO’S STORY: The Burden of Religious Persecution</a:t>
            </a:r>
            <a:endParaRPr lang="en-US" dirty="0"/>
          </a:p>
          <a:p>
            <a:pPr marL="0" indent="0">
              <a:buNone/>
            </a:pPr>
            <a:r>
              <a:rPr lang="en-US" b="1" dirty="0"/>
              <a:t>Woman 2</a:t>
            </a:r>
            <a:r>
              <a:rPr lang="en-US" dirty="0"/>
              <a:t>: My name is Jato, and I am a Christian mother living in northern Nigeria. Every day when I send my 14-year-old daughter, Amina, to school, my heart tightens with worry. You see, Amina is the same age as Leah </a:t>
            </a:r>
            <a:r>
              <a:rPr lang="en-US" dirty="0" err="1"/>
              <a:t>Sharibu</a:t>
            </a:r>
            <a:r>
              <a:rPr lang="en-US" dirty="0"/>
              <a:t> when she was taken from her school in </a:t>
            </a:r>
            <a:r>
              <a:rPr lang="en-US" dirty="0" err="1"/>
              <a:t>Dapchi</a:t>
            </a:r>
            <a:r>
              <a:rPr lang="en-US" dirty="0"/>
              <a:t>, just a few hours from here.</a:t>
            </a:r>
          </a:p>
          <a:p>
            <a:endParaRPr lang="en-US" dirty="0"/>
          </a:p>
        </p:txBody>
      </p:sp>
      <p:sp>
        <p:nvSpPr>
          <p:cNvPr id="6" name="TextBox 5">
            <a:extLst>
              <a:ext uri="{FF2B5EF4-FFF2-40B4-BE49-F238E27FC236}">
                <a16:creationId xmlns:a16="http://schemas.microsoft.com/office/drawing/2014/main" id="{014F6619-A9E9-DAEA-D9FB-74E0151CB6CB}"/>
              </a:ext>
            </a:extLst>
          </p:cNvPr>
          <p:cNvSpPr txBox="1"/>
          <p:nvPr/>
        </p:nvSpPr>
        <p:spPr>
          <a:xfrm>
            <a:off x="272143" y="5606143"/>
            <a:ext cx="3102428" cy="369332"/>
          </a:xfrm>
          <a:prstGeom prst="rect">
            <a:avLst/>
          </a:prstGeom>
          <a:noFill/>
        </p:spPr>
        <p:txBody>
          <a:bodyPr wrap="square" rtlCol="0">
            <a:spAutoFit/>
          </a:bodyPr>
          <a:lstStyle/>
          <a:p>
            <a:r>
              <a:rPr lang="en-US" dirty="0"/>
              <a:t>Source: Google Maps</a:t>
            </a:r>
          </a:p>
        </p:txBody>
      </p:sp>
      <p:pic>
        <p:nvPicPr>
          <p:cNvPr id="4" name="Picture 3" descr="A map with a red pin on it&#10;&#10;AI-generated content may be incorrect.">
            <a:extLst>
              <a:ext uri="{FF2B5EF4-FFF2-40B4-BE49-F238E27FC236}">
                <a16:creationId xmlns:a16="http://schemas.microsoft.com/office/drawing/2014/main" id="{B40DD198-0509-00CE-F98F-997457D12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15" y="2503714"/>
            <a:ext cx="4482137" cy="2700714"/>
          </a:xfrm>
          <a:prstGeom prst="rect">
            <a:avLst/>
          </a:prstGeom>
        </p:spPr>
      </p:pic>
      <p:cxnSp>
        <p:nvCxnSpPr>
          <p:cNvPr id="8" name="Straight Arrow Connector 7">
            <a:extLst>
              <a:ext uri="{FF2B5EF4-FFF2-40B4-BE49-F238E27FC236}">
                <a16:creationId xmlns:a16="http://schemas.microsoft.com/office/drawing/2014/main" id="{4280E7E1-FF39-44A7-4353-7C08B80EF5F7}"/>
              </a:ext>
            </a:extLst>
          </p:cNvPr>
          <p:cNvCxnSpPr/>
          <p:nvPr/>
        </p:nvCxnSpPr>
        <p:spPr>
          <a:xfrm flipH="1">
            <a:off x="2971800" y="1338943"/>
            <a:ext cx="957943" cy="181791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2D39D0E-A5FD-93B4-58E7-09F6428E7BC9}"/>
              </a:ext>
            </a:extLst>
          </p:cNvPr>
          <p:cNvSpPr txBox="1"/>
          <p:nvPr/>
        </p:nvSpPr>
        <p:spPr>
          <a:xfrm>
            <a:off x="3265714" y="877278"/>
            <a:ext cx="1328057" cy="461665"/>
          </a:xfrm>
          <a:prstGeom prst="rect">
            <a:avLst/>
          </a:prstGeom>
          <a:noFill/>
        </p:spPr>
        <p:txBody>
          <a:bodyPr wrap="square" rtlCol="0">
            <a:spAutoFit/>
          </a:bodyPr>
          <a:lstStyle/>
          <a:p>
            <a:r>
              <a:rPr lang="en-US" sz="2400" dirty="0" err="1"/>
              <a:t>Dapchi</a:t>
            </a:r>
            <a:endParaRPr lang="en-US" sz="2400" dirty="0"/>
          </a:p>
        </p:txBody>
      </p:sp>
    </p:spTree>
    <p:extLst>
      <p:ext uri="{BB962C8B-B14F-4D97-AF65-F5344CB8AC3E}">
        <p14:creationId xmlns:p14="http://schemas.microsoft.com/office/powerpoint/2010/main" val="2050786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4A4F9-8E67-557A-A49B-ED9DAD9281D8}"/>
              </a:ext>
            </a:extLst>
          </p:cNvPr>
          <p:cNvSpPr txBox="1"/>
          <p:nvPr/>
        </p:nvSpPr>
        <p:spPr>
          <a:xfrm>
            <a:off x="947057" y="1273628"/>
            <a:ext cx="4386943" cy="4832092"/>
          </a:xfrm>
          <a:prstGeom prst="rect">
            <a:avLst/>
          </a:prstGeom>
          <a:noFill/>
        </p:spPr>
        <p:txBody>
          <a:bodyPr wrap="square">
            <a:spAutoFit/>
          </a:bodyPr>
          <a:lstStyle/>
          <a:p>
            <a:r>
              <a:rPr lang="en-US" sz="2800" dirty="0"/>
              <a:t>Leah's story haunts me. A young girl, steadfast in her faith, refusing to deny Christ even in the face of captivity. It's been eight years since Boko Haram took her, and still, she remains their prisoner. Every time I look at Amina, I can't help but think, "What if it had been her?"</a:t>
            </a:r>
          </a:p>
        </p:txBody>
      </p:sp>
      <p:pic>
        <p:nvPicPr>
          <p:cNvPr id="6" name="Picture 5" descr="A person in yellow shirt and glasses standing in front of a tree&#10;&#10;AI-generated content may be incorrect.">
            <a:extLst>
              <a:ext uri="{FF2B5EF4-FFF2-40B4-BE49-F238E27FC236}">
                <a16:creationId xmlns:a16="http://schemas.microsoft.com/office/drawing/2014/main" id="{726B024A-6D7D-C6C4-DBBA-621421648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69577"/>
            <a:ext cx="5666150" cy="3667583"/>
          </a:xfrm>
          <a:prstGeom prst="rect">
            <a:avLst/>
          </a:prstGeom>
        </p:spPr>
      </p:pic>
      <p:sp>
        <p:nvSpPr>
          <p:cNvPr id="2" name="TextBox 1">
            <a:extLst>
              <a:ext uri="{FF2B5EF4-FFF2-40B4-BE49-F238E27FC236}">
                <a16:creationId xmlns:a16="http://schemas.microsoft.com/office/drawing/2014/main" id="{ADCE44B9-5147-BF10-C662-202E12C30114}"/>
              </a:ext>
            </a:extLst>
          </p:cNvPr>
          <p:cNvSpPr txBox="1"/>
          <p:nvPr/>
        </p:nvSpPr>
        <p:spPr>
          <a:xfrm>
            <a:off x="6096000" y="5431971"/>
            <a:ext cx="3352800" cy="369332"/>
          </a:xfrm>
          <a:prstGeom prst="rect">
            <a:avLst/>
          </a:prstGeom>
          <a:noFill/>
        </p:spPr>
        <p:txBody>
          <a:bodyPr wrap="square" rtlCol="0">
            <a:spAutoFit/>
          </a:bodyPr>
          <a:lstStyle/>
          <a:p>
            <a:r>
              <a:rPr lang="en-US" dirty="0"/>
              <a:t>Source: Africa Related</a:t>
            </a:r>
          </a:p>
        </p:txBody>
      </p:sp>
    </p:spTree>
    <p:extLst>
      <p:ext uri="{BB962C8B-B14F-4D97-AF65-F5344CB8AC3E}">
        <p14:creationId xmlns:p14="http://schemas.microsoft.com/office/powerpoint/2010/main" val="1710985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09045A-B291-7096-2101-BDB35680B968}"/>
              </a:ext>
            </a:extLst>
          </p:cNvPr>
          <p:cNvSpPr>
            <a:spLocks noGrp="1"/>
          </p:cNvSpPr>
          <p:nvPr>
            <p:ph idx="1"/>
          </p:nvPr>
        </p:nvSpPr>
        <p:spPr>
          <a:xfrm>
            <a:off x="4615543" y="555171"/>
            <a:ext cx="6739845" cy="5682343"/>
          </a:xfrm>
        </p:spPr>
        <p:txBody>
          <a:bodyPr>
            <a:normAutofit lnSpcReduction="10000"/>
          </a:bodyPr>
          <a:lstStyle/>
          <a:p>
            <a:pPr marL="0" indent="0">
              <a:buNone/>
            </a:pPr>
            <a:r>
              <a:rPr lang="en-US" dirty="0"/>
              <a:t>Living under the shadow of religious persecution is not easy. There are areas where Christians are killed simply for their faith. But by God's grace, we continue to live alongside our Muslim </a:t>
            </a:r>
            <a:r>
              <a:rPr lang="en-US" dirty="0" err="1"/>
              <a:t>neighbours</a:t>
            </a:r>
            <a:r>
              <a:rPr lang="en-US" dirty="0"/>
              <a:t>. It's not the same everywhere - in Yorubaland in the southwest, Christians and Muslims live together like family. And I know that in some parts of the world, Christians are the ones persecuting other religious groups because of their faith.</a:t>
            </a:r>
          </a:p>
          <a:p>
            <a:endParaRPr lang="en-US" dirty="0"/>
          </a:p>
          <a:p>
            <a:endParaRPr lang="en-US" dirty="0"/>
          </a:p>
        </p:txBody>
      </p:sp>
      <p:pic>
        <p:nvPicPr>
          <p:cNvPr id="6" name="Picture 5" descr="A map of the country&#10;&#10;AI-generated content may be incorrect.">
            <a:extLst>
              <a:ext uri="{FF2B5EF4-FFF2-40B4-BE49-F238E27FC236}">
                <a16:creationId xmlns:a16="http://schemas.microsoft.com/office/drawing/2014/main" id="{BEA32F44-866C-0818-A87A-320C39CCA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07" y="1244730"/>
            <a:ext cx="3867829" cy="3642955"/>
          </a:xfrm>
          <a:prstGeom prst="rect">
            <a:avLst/>
          </a:prstGeom>
        </p:spPr>
      </p:pic>
      <p:cxnSp>
        <p:nvCxnSpPr>
          <p:cNvPr id="8" name="Straight Arrow Connector 7">
            <a:extLst>
              <a:ext uri="{FF2B5EF4-FFF2-40B4-BE49-F238E27FC236}">
                <a16:creationId xmlns:a16="http://schemas.microsoft.com/office/drawing/2014/main" id="{89F87566-BA5B-BDAE-6B23-3C6E7D1FB7F9}"/>
              </a:ext>
            </a:extLst>
          </p:cNvPr>
          <p:cNvCxnSpPr/>
          <p:nvPr/>
        </p:nvCxnSpPr>
        <p:spPr>
          <a:xfrm flipH="1">
            <a:off x="1328057" y="674914"/>
            <a:ext cx="2471057" cy="253637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7746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3526-03BB-6264-2AEB-A88873BBD875}"/>
              </a:ext>
            </a:extLst>
          </p:cNvPr>
          <p:cNvSpPr>
            <a:spLocks noGrp="1"/>
          </p:cNvSpPr>
          <p:nvPr>
            <p:ph type="title"/>
          </p:nvPr>
        </p:nvSpPr>
        <p:spPr>
          <a:xfrm>
            <a:off x="751115" y="2766218"/>
            <a:ext cx="10515600" cy="1325563"/>
          </a:xfrm>
        </p:spPr>
        <p:txBody>
          <a:bodyPr>
            <a:normAutofit fontScale="90000"/>
          </a:bodyPr>
          <a:lstStyle/>
          <a:p>
            <a:r>
              <a:rPr lang="en-US" dirty="0"/>
              <a:t>I often wonder, what does my faith call me to do in the face of religious persecution? Jesus teaches us to love our enemies, to pray for those who persecute us. It's not easy, believe me. Some days, when I hear of another attack, another kidnapping, I feel anger rising in my heart. But then I remember - being a Christian means being Christ-like.</a:t>
            </a:r>
            <a:br>
              <a:rPr lang="en-US" dirty="0"/>
            </a:br>
            <a:endParaRPr lang="en-US" dirty="0"/>
          </a:p>
        </p:txBody>
      </p:sp>
    </p:spTree>
    <p:extLst>
      <p:ext uri="{BB962C8B-B14F-4D97-AF65-F5344CB8AC3E}">
        <p14:creationId xmlns:p14="http://schemas.microsoft.com/office/powerpoint/2010/main" val="3409171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12B23-C004-4049-B6BE-D000AE0E9648}"/>
              </a:ext>
            </a:extLst>
          </p:cNvPr>
          <p:cNvSpPr>
            <a:spLocks noGrp="1"/>
          </p:cNvSpPr>
          <p:nvPr>
            <p:ph idx="1"/>
          </p:nvPr>
        </p:nvSpPr>
        <p:spPr>
          <a:xfrm>
            <a:off x="4920342" y="555171"/>
            <a:ext cx="6836229" cy="5715000"/>
          </a:xfrm>
        </p:spPr>
        <p:txBody>
          <a:bodyPr>
            <a:normAutofit fontScale="92500" lnSpcReduction="10000"/>
          </a:bodyPr>
          <a:lstStyle/>
          <a:p>
            <a:pPr marL="0" indent="0">
              <a:buNone/>
            </a:pPr>
            <a:r>
              <a:rPr lang="en-US" dirty="0"/>
              <a:t>These conflicts didn't start yesterday. Even in Jesus' time, there were clashes among different groups. But Jesus showed us a different way. He calls us to show love, even to those who seem to have no regard for life. At first, this seems like a heavy yoke to bear, but Jesus promises that His yoke is easy, and His burden is light.</a:t>
            </a:r>
          </a:p>
          <a:p>
            <a:pPr marL="0" indent="0">
              <a:buNone/>
            </a:pPr>
            <a:r>
              <a:rPr lang="en-US" dirty="0"/>
              <a:t>How do we find that lightness? It's only through God's grace. We carry the yoke of loving our </a:t>
            </a:r>
            <a:r>
              <a:rPr lang="en-US" dirty="0" err="1"/>
              <a:t>neighbours</a:t>
            </a:r>
            <a:r>
              <a:rPr lang="en-US" dirty="0"/>
              <a:t> - even when those </a:t>
            </a:r>
            <a:r>
              <a:rPr lang="en-US" dirty="0" err="1"/>
              <a:t>neighbours</a:t>
            </a:r>
            <a:r>
              <a:rPr lang="en-US" dirty="0"/>
              <a:t> wish us harm. It's not easy, but God's grace sees us through every challenge.</a:t>
            </a:r>
          </a:p>
          <a:p>
            <a:endParaRPr lang="en-US" dirty="0"/>
          </a:p>
        </p:txBody>
      </p:sp>
      <p:pic>
        <p:nvPicPr>
          <p:cNvPr id="6" name="Picture 5" descr="A map of the person trade&#10;&#10;AI-generated content may be incorrect.">
            <a:extLst>
              <a:ext uri="{FF2B5EF4-FFF2-40B4-BE49-F238E27FC236}">
                <a16:creationId xmlns:a16="http://schemas.microsoft.com/office/drawing/2014/main" id="{9E4F8408-D5B6-F47A-7EB5-DFD09D73A716}"/>
              </a:ext>
            </a:extLst>
          </p:cNvPr>
          <p:cNvPicPr>
            <a:picLocks noChangeAspect="1"/>
          </p:cNvPicPr>
          <p:nvPr/>
        </p:nvPicPr>
        <p:blipFill>
          <a:blip r:embed="rId2">
            <a:extLst>
              <a:ext uri="{28A0092B-C50C-407E-A947-70E740481C1C}">
                <a14:useLocalDpi xmlns:a14="http://schemas.microsoft.com/office/drawing/2010/main" val="0"/>
              </a:ext>
            </a:extLst>
          </a:blip>
          <a:srcRect l="6135" r="6616" b="10000"/>
          <a:stretch>
            <a:fillRect/>
          </a:stretch>
        </p:blipFill>
        <p:spPr>
          <a:xfrm>
            <a:off x="555171" y="1714500"/>
            <a:ext cx="4180115" cy="3086100"/>
          </a:xfrm>
          <a:prstGeom prst="rect">
            <a:avLst/>
          </a:prstGeom>
        </p:spPr>
      </p:pic>
    </p:spTree>
    <p:extLst>
      <p:ext uri="{BB962C8B-B14F-4D97-AF65-F5344CB8AC3E}">
        <p14:creationId xmlns:p14="http://schemas.microsoft.com/office/powerpoint/2010/main" val="2605655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992301-0010-60FC-78B1-6F6EB1328410}"/>
              </a:ext>
            </a:extLst>
          </p:cNvPr>
          <p:cNvSpPr>
            <a:spLocks noGrp="1"/>
          </p:cNvSpPr>
          <p:nvPr>
            <p:ph idx="1"/>
          </p:nvPr>
        </p:nvSpPr>
        <p:spPr>
          <a:xfrm>
            <a:off x="4648200" y="642257"/>
            <a:ext cx="6707188" cy="5218793"/>
          </a:xfrm>
        </p:spPr>
        <p:txBody>
          <a:bodyPr>
            <a:normAutofit fontScale="85000" lnSpcReduction="10000"/>
          </a:bodyPr>
          <a:lstStyle/>
          <a:p>
            <a:pPr marL="0" indent="0">
              <a:buNone/>
            </a:pPr>
            <a:r>
              <a:rPr lang="en-US" sz="3300" dirty="0"/>
              <a:t>When I pray with Amina each morning before she goes to school, I remind her of Jesus' words: "In this world you will have trouble. But take heart! I have overcome the world." Our strength doesn't come from an expectation of an easy life. </a:t>
            </a:r>
          </a:p>
          <a:p>
            <a:endParaRPr lang="en-US" sz="3300" dirty="0"/>
          </a:p>
          <a:p>
            <a:pPr marL="0" indent="0">
              <a:buNone/>
            </a:pPr>
            <a:r>
              <a:rPr lang="en-US" sz="3300" dirty="0"/>
              <a:t>Instead, it's rooted in the knowledge that Christ walks with us through every hardship. In the face of persecution, we don't simply await rescue; we actively live out our faith, knowing that each act of love and forgiveness is a testament to Christ's enduring power in our lives.</a:t>
            </a:r>
          </a:p>
          <a:p>
            <a:endParaRPr lang="en-US" dirty="0"/>
          </a:p>
        </p:txBody>
      </p:sp>
      <p:pic>
        <p:nvPicPr>
          <p:cNvPr id="6" name="Picture 5" descr="A young child wearing a head scarf&#10;&#10;AI-generated content may be incorrect.">
            <a:extLst>
              <a:ext uri="{FF2B5EF4-FFF2-40B4-BE49-F238E27FC236}">
                <a16:creationId xmlns:a16="http://schemas.microsoft.com/office/drawing/2014/main" id="{6F443A22-32CC-01EA-284F-039763989005}"/>
              </a:ext>
            </a:extLst>
          </p:cNvPr>
          <p:cNvPicPr>
            <a:picLocks noChangeAspect="1"/>
          </p:cNvPicPr>
          <p:nvPr/>
        </p:nvPicPr>
        <p:blipFill>
          <a:blip r:embed="rId2">
            <a:extLst>
              <a:ext uri="{28A0092B-C50C-407E-A947-70E740481C1C}">
                <a14:useLocalDpi xmlns:a14="http://schemas.microsoft.com/office/drawing/2010/main" val="0"/>
              </a:ext>
            </a:extLst>
          </a:blip>
          <a:srcRect l="16721" r="28122"/>
          <a:stretch>
            <a:fillRect/>
          </a:stretch>
        </p:blipFill>
        <p:spPr>
          <a:xfrm>
            <a:off x="1436914" y="1753280"/>
            <a:ext cx="2764971" cy="3341914"/>
          </a:xfrm>
          <a:prstGeom prst="rect">
            <a:avLst/>
          </a:prstGeom>
        </p:spPr>
      </p:pic>
    </p:spTree>
    <p:extLst>
      <p:ext uri="{BB962C8B-B14F-4D97-AF65-F5344CB8AC3E}">
        <p14:creationId xmlns:p14="http://schemas.microsoft.com/office/powerpoint/2010/main" val="3273539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4AF82E-82DA-9742-04CB-F5072395336E}"/>
              </a:ext>
            </a:extLst>
          </p:cNvPr>
          <p:cNvSpPr>
            <a:spLocks noGrp="1"/>
          </p:cNvSpPr>
          <p:nvPr>
            <p:ph idx="1"/>
          </p:nvPr>
        </p:nvSpPr>
        <p:spPr>
          <a:xfrm>
            <a:off x="489857" y="478971"/>
            <a:ext cx="11310258" cy="3424375"/>
          </a:xfrm>
        </p:spPr>
        <p:txBody>
          <a:bodyPr>
            <a:normAutofit fontScale="55000" lnSpcReduction="20000"/>
          </a:bodyPr>
          <a:lstStyle/>
          <a:p>
            <a:pPr marL="0" indent="0">
              <a:buNone/>
            </a:pPr>
            <a:r>
              <a:rPr lang="en-US" sz="5100" dirty="0"/>
              <a:t>Leah's story reminds us of the cost of this faith. But it also shows us its power. In Damaturu, a small Christian community still gathers to pray for Leah's return. Their hope, their persistent faith, inspires me to keep believing, to keep loving, to keep living alongside all my </a:t>
            </a:r>
            <a:r>
              <a:rPr lang="en-US" sz="5100" dirty="0" err="1"/>
              <a:t>neighbours</a:t>
            </a:r>
            <a:r>
              <a:rPr lang="en-US" sz="5100" dirty="0"/>
              <a:t> - Muslim and Christian alike.</a:t>
            </a:r>
          </a:p>
          <a:p>
            <a:endParaRPr lang="en-US" sz="5100" dirty="0"/>
          </a:p>
          <a:p>
            <a:pPr marL="0" indent="0">
              <a:buNone/>
            </a:pPr>
            <a:r>
              <a:rPr lang="en-US" sz="5100" dirty="0"/>
              <a:t>As I watch Amina leave for school each day, I pray not only for her safety but also for her heart. I pray that she, like Leah, will have the strength to stand firm in her faith. But I also pray that she will have the love to see the image of God in everyone she meets, regardless of their faith.</a:t>
            </a:r>
          </a:p>
          <a:p>
            <a:endParaRPr lang="en-US" sz="5100" dirty="0"/>
          </a:p>
          <a:p>
            <a:endParaRPr lang="en-US" dirty="0"/>
          </a:p>
        </p:txBody>
      </p:sp>
      <p:pic>
        <p:nvPicPr>
          <p:cNvPr id="1026" name="Picture 2" descr="Pray for Leah Sharibu and her family - Open Doors">
            <a:extLst>
              <a:ext uri="{FF2B5EF4-FFF2-40B4-BE49-F238E27FC236}">
                <a16:creationId xmlns:a16="http://schemas.microsoft.com/office/drawing/2014/main" id="{61C7DAFE-9F5B-6FE3-0ED4-5A3032164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20" r="17225"/>
          <a:stretch>
            <a:fillRect/>
          </a:stretch>
        </p:blipFill>
        <p:spPr bwMode="auto">
          <a:xfrm>
            <a:off x="8893629" y="3866307"/>
            <a:ext cx="2195454" cy="2100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6A41D2-6707-042A-F71C-EBD99F003EAF}"/>
              </a:ext>
            </a:extLst>
          </p:cNvPr>
          <p:cNvSpPr txBox="1"/>
          <p:nvPr/>
        </p:nvSpPr>
        <p:spPr>
          <a:xfrm>
            <a:off x="8904514" y="6177541"/>
            <a:ext cx="2797629" cy="369332"/>
          </a:xfrm>
          <a:prstGeom prst="rect">
            <a:avLst/>
          </a:prstGeom>
          <a:noFill/>
        </p:spPr>
        <p:txBody>
          <a:bodyPr wrap="square" rtlCol="0">
            <a:spAutoFit/>
          </a:bodyPr>
          <a:lstStyle/>
          <a:p>
            <a:r>
              <a:rPr lang="en-US" dirty="0"/>
              <a:t>Source: ACI Africa</a:t>
            </a:r>
          </a:p>
        </p:txBody>
      </p:sp>
      <p:sp>
        <p:nvSpPr>
          <p:cNvPr id="5" name="TextBox 4">
            <a:extLst>
              <a:ext uri="{FF2B5EF4-FFF2-40B4-BE49-F238E27FC236}">
                <a16:creationId xmlns:a16="http://schemas.microsoft.com/office/drawing/2014/main" id="{7B80E261-B2EF-F066-E230-D5185C5A6C09}"/>
              </a:ext>
            </a:extLst>
          </p:cNvPr>
          <p:cNvSpPr txBox="1"/>
          <p:nvPr/>
        </p:nvSpPr>
        <p:spPr>
          <a:xfrm>
            <a:off x="489857" y="3903346"/>
            <a:ext cx="8186057" cy="2954655"/>
          </a:xfrm>
          <a:prstGeom prst="rect">
            <a:avLst/>
          </a:prstGeom>
          <a:noFill/>
        </p:spPr>
        <p:txBody>
          <a:bodyPr wrap="square" rtlCol="0">
            <a:spAutoFit/>
          </a:bodyPr>
          <a:lstStyle/>
          <a:p>
            <a:r>
              <a:rPr lang="en-US" sz="2800" dirty="0"/>
              <a:t>This is how we find rest in God - not by </a:t>
            </a:r>
            <a:r>
              <a:rPr lang="en-US" sz="2800" dirty="0" err="1"/>
              <a:t>harbouring</a:t>
            </a:r>
            <a:r>
              <a:rPr lang="en-US" sz="2800" dirty="0"/>
              <a:t> hatred or intolerance, but by letting Christ’s love flow through us, even in the face of persecution. It's a daily choice, a daily surrender. But in making this choice, we find that our burdens truly do become light, and in God, we find our rest.</a:t>
            </a:r>
          </a:p>
          <a:p>
            <a:endParaRPr lang="en-US" dirty="0"/>
          </a:p>
        </p:txBody>
      </p:sp>
    </p:spTree>
    <p:extLst>
      <p:ext uri="{BB962C8B-B14F-4D97-AF65-F5344CB8AC3E}">
        <p14:creationId xmlns:p14="http://schemas.microsoft.com/office/powerpoint/2010/main" val="117298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52AB72-218F-DFCB-EFAA-FD32FBFE4C22}"/>
              </a:ext>
            </a:extLst>
          </p:cNvPr>
          <p:cNvSpPr>
            <a:spLocks noGrp="1"/>
          </p:cNvSpPr>
          <p:nvPr>
            <p:ph idx="1"/>
          </p:nvPr>
        </p:nvSpPr>
        <p:spPr>
          <a:xfrm>
            <a:off x="6543903" y="478971"/>
            <a:ext cx="5256212" cy="6128658"/>
          </a:xfrm>
        </p:spPr>
        <p:txBody>
          <a:bodyPr>
            <a:normAutofit/>
          </a:bodyPr>
          <a:lstStyle/>
          <a:p>
            <a:pPr marL="0" indent="0">
              <a:buNone/>
            </a:pPr>
            <a:r>
              <a:rPr lang="en-US" b="1" dirty="0"/>
              <a:t>INTERCESSORY PRAYER</a:t>
            </a:r>
            <a:endParaRPr lang="en-US" dirty="0"/>
          </a:p>
          <a:p>
            <a:pPr marL="0" indent="0">
              <a:buNone/>
            </a:pPr>
            <a:r>
              <a:rPr lang="en-US" b="1" dirty="0"/>
              <a:t>Leader</a:t>
            </a:r>
            <a:r>
              <a:rPr lang="en-US" dirty="0"/>
              <a:t> </a:t>
            </a:r>
            <a:r>
              <a:rPr lang="en-US" b="1" dirty="0"/>
              <a:t>1:</a:t>
            </a:r>
            <a:r>
              <a:rPr lang="en-US" dirty="0"/>
              <a:t> Let us pray:</a:t>
            </a:r>
          </a:p>
          <a:p>
            <a:pPr marL="0" indent="0">
              <a:buNone/>
            </a:pPr>
            <a:r>
              <a:rPr lang="en-US" dirty="0"/>
              <a:t>God of the persecuted and protector of the faithful, we come before you with heavy hearts from Leah's story and the fears of mothers like Jato who send their children to school each day under the shadow of potential violence.</a:t>
            </a:r>
          </a:p>
          <a:p>
            <a:pPr marL="0" indent="0">
              <a:buNone/>
            </a:pPr>
            <a:endParaRPr lang="en-US" dirty="0"/>
          </a:p>
          <a:p>
            <a:endParaRPr lang="en-US" dirty="0"/>
          </a:p>
        </p:txBody>
      </p:sp>
      <p:pic>
        <p:nvPicPr>
          <p:cNvPr id="6" name="Picture 5" descr="A person with her eyes closed&#10;&#10;AI-generated content may be incorrect.">
            <a:extLst>
              <a:ext uri="{FF2B5EF4-FFF2-40B4-BE49-F238E27FC236}">
                <a16:creationId xmlns:a16="http://schemas.microsoft.com/office/drawing/2014/main" id="{807AA3E9-C2AE-1D92-3624-4FDA8F976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21" y="1921976"/>
            <a:ext cx="5619679" cy="2855802"/>
          </a:xfrm>
          <a:prstGeom prst="rect">
            <a:avLst/>
          </a:prstGeom>
        </p:spPr>
      </p:pic>
      <p:sp>
        <p:nvSpPr>
          <p:cNvPr id="2" name="TextBox 1">
            <a:extLst>
              <a:ext uri="{FF2B5EF4-FFF2-40B4-BE49-F238E27FC236}">
                <a16:creationId xmlns:a16="http://schemas.microsoft.com/office/drawing/2014/main" id="{A1A0FE3D-BB78-4905-D3C3-AD4B4008E316}"/>
              </a:ext>
            </a:extLst>
          </p:cNvPr>
          <p:cNvSpPr txBox="1"/>
          <p:nvPr/>
        </p:nvSpPr>
        <p:spPr>
          <a:xfrm>
            <a:off x="476321" y="5040086"/>
            <a:ext cx="3877965" cy="369332"/>
          </a:xfrm>
          <a:prstGeom prst="rect">
            <a:avLst/>
          </a:prstGeom>
          <a:noFill/>
        </p:spPr>
        <p:txBody>
          <a:bodyPr wrap="square" rtlCol="0">
            <a:spAutoFit/>
          </a:bodyPr>
          <a:lstStyle/>
          <a:p>
            <a:r>
              <a:rPr lang="en-US" dirty="0"/>
              <a:t>Source: The Guardian</a:t>
            </a:r>
          </a:p>
        </p:txBody>
      </p:sp>
    </p:spTree>
    <p:extLst>
      <p:ext uri="{BB962C8B-B14F-4D97-AF65-F5344CB8AC3E}">
        <p14:creationId xmlns:p14="http://schemas.microsoft.com/office/powerpoint/2010/main" val="291306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5F4E29-6AF8-22EC-F5D7-D179D52522F0}"/>
              </a:ext>
            </a:extLst>
          </p:cNvPr>
          <p:cNvSpPr txBox="1"/>
          <p:nvPr/>
        </p:nvSpPr>
        <p:spPr>
          <a:xfrm>
            <a:off x="1099457" y="620486"/>
            <a:ext cx="5976258" cy="5262979"/>
          </a:xfrm>
          <a:prstGeom prst="rect">
            <a:avLst/>
          </a:prstGeom>
          <a:noFill/>
        </p:spPr>
        <p:txBody>
          <a:bodyPr wrap="square">
            <a:spAutoFit/>
          </a:bodyPr>
          <a:lstStyle/>
          <a:p>
            <a:r>
              <a:rPr lang="en-US" sz="2800" b="1" dirty="0"/>
              <a:t>Leader 2</a:t>
            </a:r>
            <a:r>
              <a:rPr lang="en-US" sz="2800" dirty="0"/>
              <a:t>:  In 2027, we will be celebrating one hundred years of World Day of Prayer. Imagine over  </a:t>
            </a:r>
            <a:r>
              <a:rPr lang="en-US" sz="2800" b="1" dirty="0"/>
              <a:t>1.5</a:t>
            </a:r>
            <a:r>
              <a:rPr lang="en-US" sz="2800" dirty="0"/>
              <a:t> </a:t>
            </a:r>
            <a:r>
              <a:rPr lang="en-US" sz="2800" b="1" dirty="0"/>
              <a:t>million</a:t>
            </a:r>
            <a:r>
              <a:rPr lang="en-US" sz="2800" dirty="0"/>
              <a:t> Christians speaking </a:t>
            </a:r>
            <a:r>
              <a:rPr lang="en-US" sz="2800" b="1" dirty="0"/>
              <a:t>90 different languages</a:t>
            </a:r>
            <a:r>
              <a:rPr lang="en-US" sz="2800" dirty="0"/>
              <a:t> in </a:t>
            </a:r>
            <a:r>
              <a:rPr lang="en-US" sz="2800" b="1" dirty="0"/>
              <a:t>150 countries</a:t>
            </a:r>
            <a:r>
              <a:rPr lang="en-US" sz="2800" dirty="0"/>
              <a:t> gathering in spirit; uniting to pray for relevant issues affecting women and children. </a:t>
            </a:r>
          </a:p>
          <a:p>
            <a:r>
              <a:rPr lang="en-US" sz="2800" dirty="0"/>
              <a:t> </a:t>
            </a:r>
          </a:p>
          <a:p>
            <a:r>
              <a:rPr lang="en-US" sz="2800" dirty="0"/>
              <a:t>May God bless each of us as we gather with others from around the world in prayer and action.</a:t>
            </a:r>
          </a:p>
        </p:txBody>
      </p:sp>
      <p:pic>
        <p:nvPicPr>
          <p:cNvPr id="6" name="Picture 5" descr="A group of people posing for a photo&#10;&#10;AI-generated content may be incorrect.">
            <a:extLst>
              <a:ext uri="{FF2B5EF4-FFF2-40B4-BE49-F238E27FC236}">
                <a16:creationId xmlns:a16="http://schemas.microsoft.com/office/drawing/2014/main" id="{AB7B8D9D-1918-650F-BD46-4DD336759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096" y="2433806"/>
            <a:ext cx="4418467" cy="3313851"/>
          </a:xfrm>
          <a:prstGeom prst="rect">
            <a:avLst/>
          </a:prstGeom>
        </p:spPr>
      </p:pic>
    </p:spTree>
    <p:extLst>
      <p:ext uri="{BB962C8B-B14F-4D97-AF65-F5344CB8AC3E}">
        <p14:creationId xmlns:p14="http://schemas.microsoft.com/office/powerpoint/2010/main" val="947406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7D583-D95F-9640-D519-599410D8FC73}"/>
              </a:ext>
            </a:extLst>
          </p:cNvPr>
          <p:cNvSpPr>
            <a:spLocks noGrp="1"/>
          </p:cNvSpPr>
          <p:nvPr>
            <p:ph idx="1"/>
          </p:nvPr>
        </p:nvSpPr>
        <p:spPr>
          <a:xfrm>
            <a:off x="3093131" y="1411969"/>
            <a:ext cx="6172200" cy="3682546"/>
          </a:xfrm>
        </p:spPr>
        <p:txBody>
          <a:bodyPr>
            <a:normAutofit/>
          </a:bodyPr>
          <a:lstStyle/>
          <a:p>
            <a:pPr marL="0" indent="0">
              <a:buNone/>
            </a:pPr>
            <a:r>
              <a:rPr lang="en-US" b="1" dirty="0"/>
              <a:t>Leader 1</a:t>
            </a:r>
            <a:r>
              <a:rPr lang="en-US" dirty="0"/>
              <a:t>: Lord Jesus, you faced persecution and stood firm in your faith. We lift up Leah </a:t>
            </a:r>
            <a:r>
              <a:rPr lang="en-US" dirty="0" err="1"/>
              <a:t>Sharibu</a:t>
            </a:r>
            <a:r>
              <a:rPr lang="en-US" dirty="0"/>
              <a:t> and all who suffer for their beliefs. Grant them strength and comfort in their darkest hours, inspiring us to stand strong in the face of adversity.</a:t>
            </a:r>
          </a:p>
          <a:p>
            <a:endParaRPr lang="en-US" dirty="0"/>
          </a:p>
        </p:txBody>
      </p:sp>
    </p:spTree>
    <p:extLst>
      <p:ext uri="{BB962C8B-B14F-4D97-AF65-F5344CB8AC3E}">
        <p14:creationId xmlns:p14="http://schemas.microsoft.com/office/powerpoint/2010/main" val="2218041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8A3DCD-00C2-6B6B-0A79-CA1380357183}"/>
              </a:ext>
            </a:extLst>
          </p:cNvPr>
          <p:cNvSpPr txBox="1"/>
          <p:nvPr/>
        </p:nvSpPr>
        <p:spPr>
          <a:xfrm>
            <a:off x="1382486" y="1046593"/>
            <a:ext cx="8806543" cy="4031873"/>
          </a:xfrm>
          <a:prstGeom prst="rect">
            <a:avLst/>
          </a:prstGeom>
          <a:noFill/>
        </p:spPr>
        <p:txBody>
          <a:bodyPr wrap="square">
            <a:spAutoFit/>
          </a:bodyPr>
          <a:lstStyle/>
          <a:p>
            <a:r>
              <a:rPr lang="en-US" sz="3200" b="1" dirty="0"/>
              <a:t>Leader</a:t>
            </a:r>
            <a:r>
              <a:rPr lang="en-US" sz="3200" dirty="0"/>
              <a:t> </a:t>
            </a:r>
            <a:r>
              <a:rPr lang="en-US" sz="3200" b="1" dirty="0"/>
              <a:t>1</a:t>
            </a:r>
            <a:r>
              <a:rPr lang="en-US" sz="3200" dirty="0"/>
              <a:t>: Holy Spirit, we cry out for those displaced by violence, forced to flee their homes and become refugees in unfamiliar lands. Shelter all who are displaced under your wings, providing for their needs and guiding them toward safety and new beginnings.</a:t>
            </a:r>
          </a:p>
          <a:p>
            <a:endParaRPr lang="en-US" sz="3200" dirty="0"/>
          </a:p>
          <a:p>
            <a:r>
              <a:rPr lang="en-US" sz="3200" dirty="0"/>
              <a:t>Amen.</a:t>
            </a:r>
          </a:p>
        </p:txBody>
      </p:sp>
    </p:spTree>
    <p:extLst>
      <p:ext uri="{BB962C8B-B14F-4D97-AF65-F5344CB8AC3E}">
        <p14:creationId xmlns:p14="http://schemas.microsoft.com/office/powerpoint/2010/main" val="1528966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BE50-D2C8-FDCE-4399-3591E16B59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39D934F-7453-19B1-1716-064A1FB13DE5}"/>
              </a:ext>
            </a:extLst>
          </p:cNvPr>
          <p:cNvSpPr txBox="1"/>
          <p:nvPr/>
        </p:nvSpPr>
        <p:spPr>
          <a:xfrm>
            <a:off x="5693229" y="337917"/>
            <a:ext cx="5617028" cy="5970865"/>
          </a:xfrm>
          <a:prstGeom prst="rect">
            <a:avLst/>
          </a:prstGeom>
          <a:noFill/>
        </p:spPr>
        <p:txBody>
          <a:bodyPr wrap="square" rtlCol="0">
            <a:spAutoFit/>
          </a:bodyPr>
          <a:lstStyle/>
          <a:p>
            <a:r>
              <a:rPr lang="en-US" sz="2800" b="1" dirty="0"/>
              <a:t>Leader 1</a:t>
            </a:r>
            <a:r>
              <a:rPr lang="en-US" sz="2800" dirty="0"/>
              <a:t>: Let us sing together the refrain of the World Day of Prayer 2026  theme song “Come Unto Me.”</a:t>
            </a:r>
          </a:p>
          <a:p>
            <a:endParaRPr lang="en-US" sz="2800" dirty="0"/>
          </a:p>
          <a:p>
            <a:r>
              <a:rPr lang="en-US" sz="2800" dirty="0"/>
              <a:t>Please remain seated while you sing.</a:t>
            </a:r>
          </a:p>
          <a:p>
            <a:endParaRPr lang="en-US" sz="2800" dirty="0"/>
          </a:p>
          <a:p>
            <a:r>
              <a:rPr lang="en-US" sz="2800" i="1" dirty="0"/>
              <a:t>Come, come unto me, (2x)</a:t>
            </a:r>
            <a:endParaRPr lang="en-US" sz="2800" dirty="0"/>
          </a:p>
          <a:p>
            <a:r>
              <a:rPr lang="en-US" sz="2800" i="1" dirty="0"/>
              <a:t>Come, you who are weary, and I will give you rest.  </a:t>
            </a:r>
            <a:endParaRPr lang="en-US" sz="2800" dirty="0"/>
          </a:p>
          <a:p>
            <a:r>
              <a:rPr lang="en-US" sz="2800" i="1" dirty="0"/>
              <a:t>Come, come unto me, (2x)</a:t>
            </a:r>
            <a:endParaRPr lang="en-US" sz="2800" dirty="0"/>
          </a:p>
          <a:p>
            <a:r>
              <a:rPr lang="en-US" sz="2800" i="1" dirty="0"/>
              <a:t>Come, you who are burdened, and I will give you rest.  </a:t>
            </a:r>
            <a:endParaRPr lang="en-US" sz="2800" dirty="0"/>
          </a:p>
          <a:p>
            <a:r>
              <a:rPr lang="en-US" i="1" dirty="0"/>
              <a:t> </a:t>
            </a:r>
            <a:endParaRPr lang="en-US" dirty="0"/>
          </a:p>
        </p:txBody>
      </p:sp>
      <p:pic>
        <p:nvPicPr>
          <p:cNvPr id="5" name="Picture 4">
            <a:extLst>
              <a:ext uri="{FF2B5EF4-FFF2-40B4-BE49-F238E27FC236}">
                <a16:creationId xmlns:a16="http://schemas.microsoft.com/office/drawing/2014/main" id="{948FF971-61A9-1D9B-DA5E-0C636A1076A4}"/>
              </a:ext>
            </a:extLst>
          </p:cNvPr>
          <p:cNvPicPr>
            <a:picLocks noChangeAspect="1"/>
          </p:cNvPicPr>
          <p:nvPr/>
        </p:nvPicPr>
        <p:blipFill>
          <a:blip r:embed="rId2"/>
          <a:srcRect t="20220"/>
          <a:stretch>
            <a:fillRect/>
          </a:stretch>
        </p:blipFill>
        <p:spPr>
          <a:xfrm>
            <a:off x="135019" y="2894971"/>
            <a:ext cx="5325218" cy="2340837"/>
          </a:xfrm>
          <a:prstGeom prst="rect">
            <a:avLst/>
          </a:prstGeom>
        </p:spPr>
      </p:pic>
      <p:sp>
        <p:nvSpPr>
          <p:cNvPr id="3" name="TextBox 2">
            <a:extLst>
              <a:ext uri="{FF2B5EF4-FFF2-40B4-BE49-F238E27FC236}">
                <a16:creationId xmlns:a16="http://schemas.microsoft.com/office/drawing/2014/main" id="{A6BD6EC9-6805-96A6-36B3-A33D02C696A3}"/>
              </a:ext>
            </a:extLst>
          </p:cNvPr>
          <p:cNvSpPr txBox="1"/>
          <p:nvPr/>
        </p:nvSpPr>
        <p:spPr>
          <a:xfrm>
            <a:off x="533399" y="5442857"/>
            <a:ext cx="4528457" cy="369332"/>
          </a:xfrm>
          <a:prstGeom prst="rect">
            <a:avLst/>
          </a:prstGeom>
          <a:noFill/>
        </p:spPr>
        <p:txBody>
          <a:bodyPr wrap="square" rtlCol="0">
            <a:spAutoFit/>
          </a:bodyPr>
          <a:lstStyle/>
          <a:p>
            <a:r>
              <a:rPr lang="en-US" dirty="0"/>
              <a:t>Source: YouTube – Nigerian Choral Music</a:t>
            </a:r>
          </a:p>
        </p:txBody>
      </p:sp>
      <p:pic>
        <p:nvPicPr>
          <p:cNvPr id="4" name="Picture 3" descr="A black background with a black square">
            <a:extLst>
              <a:ext uri="{FF2B5EF4-FFF2-40B4-BE49-F238E27FC236}">
                <a16:creationId xmlns:a16="http://schemas.microsoft.com/office/drawing/2014/main" id="{FBAB81C6-D40F-975A-7DBE-2C94F7BC9A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66899" y="337917"/>
            <a:ext cx="2530929" cy="2530929"/>
          </a:xfrm>
          <a:prstGeom prst="rect">
            <a:avLst/>
          </a:prstGeom>
        </p:spPr>
      </p:pic>
    </p:spTree>
    <p:extLst>
      <p:ext uri="{BB962C8B-B14F-4D97-AF65-F5344CB8AC3E}">
        <p14:creationId xmlns:p14="http://schemas.microsoft.com/office/powerpoint/2010/main" val="3582432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EFD9D-041B-54A5-CC43-73E064AFB3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A04CC7-1889-55E0-5007-9990CDAA897A}"/>
              </a:ext>
            </a:extLst>
          </p:cNvPr>
          <p:cNvSpPr txBox="1"/>
          <p:nvPr/>
        </p:nvSpPr>
        <p:spPr>
          <a:xfrm>
            <a:off x="664030" y="598713"/>
            <a:ext cx="11038114" cy="1569660"/>
          </a:xfrm>
          <a:prstGeom prst="rect">
            <a:avLst/>
          </a:prstGeom>
          <a:noFill/>
        </p:spPr>
        <p:txBody>
          <a:bodyPr wrap="square" rtlCol="0">
            <a:spAutoFit/>
          </a:bodyPr>
          <a:lstStyle/>
          <a:p>
            <a:r>
              <a:rPr lang="en-US" sz="2400" b="1" dirty="0"/>
              <a:t>Leader 1</a:t>
            </a:r>
            <a:r>
              <a:rPr lang="en-US" sz="2400" dirty="0"/>
              <a:t>:  We will now hear Blessing’s story, the Burdens of Poverty and Despair.</a:t>
            </a:r>
          </a:p>
          <a:p>
            <a:r>
              <a:rPr lang="en-US" sz="2400" i="1" dirty="0"/>
              <a:t> </a:t>
            </a:r>
            <a:endParaRPr lang="en-US" sz="2400" dirty="0"/>
          </a:p>
          <a:p>
            <a:r>
              <a:rPr lang="en-US" sz="2400" b="1" dirty="0"/>
              <a:t>BLESSING’S STORY: The Burdens of Poverty and Despair</a:t>
            </a:r>
          </a:p>
          <a:p>
            <a:endParaRPr lang="en-US" sz="2400" dirty="0"/>
          </a:p>
        </p:txBody>
      </p:sp>
      <p:pic>
        <p:nvPicPr>
          <p:cNvPr id="5" name="Picture 4" descr="A city with a bridge over water&#10;&#10;AI-generated content may be incorrect.">
            <a:extLst>
              <a:ext uri="{FF2B5EF4-FFF2-40B4-BE49-F238E27FC236}">
                <a16:creationId xmlns:a16="http://schemas.microsoft.com/office/drawing/2014/main" id="{3F9D82CB-F560-B54B-EA24-6A0EAD2C8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087" y="2653838"/>
            <a:ext cx="5129137" cy="2925299"/>
          </a:xfrm>
          <a:prstGeom prst="rect">
            <a:avLst/>
          </a:prstGeom>
        </p:spPr>
      </p:pic>
      <p:sp>
        <p:nvSpPr>
          <p:cNvPr id="3" name="TextBox 2">
            <a:extLst>
              <a:ext uri="{FF2B5EF4-FFF2-40B4-BE49-F238E27FC236}">
                <a16:creationId xmlns:a16="http://schemas.microsoft.com/office/drawing/2014/main" id="{9D367FC8-3E4E-9695-1D6F-0117B1FEDD94}"/>
              </a:ext>
            </a:extLst>
          </p:cNvPr>
          <p:cNvSpPr txBox="1"/>
          <p:nvPr/>
        </p:nvSpPr>
        <p:spPr>
          <a:xfrm>
            <a:off x="664030" y="1905000"/>
            <a:ext cx="5129137" cy="4401205"/>
          </a:xfrm>
          <a:prstGeom prst="rect">
            <a:avLst/>
          </a:prstGeom>
          <a:noFill/>
        </p:spPr>
        <p:txBody>
          <a:bodyPr wrap="square" rtlCol="0">
            <a:spAutoFit/>
          </a:bodyPr>
          <a:lstStyle/>
          <a:p>
            <a:r>
              <a:rPr lang="en-US" sz="2800" b="1" dirty="0"/>
              <a:t>Woman #3</a:t>
            </a:r>
            <a:r>
              <a:rPr lang="en-US" sz="2800" dirty="0"/>
              <a:t>: My name is Blessing, and I've lived in Lagos all my life. I've seen Nigeria change over the years, but not in the way we all hoped. We dreamed of progress, of a better life for our children, but instead, we have watched our nation slide deeper into poverty and despair.</a:t>
            </a:r>
          </a:p>
        </p:txBody>
      </p:sp>
    </p:spTree>
    <p:extLst>
      <p:ext uri="{BB962C8B-B14F-4D97-AF65-F5344CB8AC3E}">
        <p14:creationId xmlns:p14="http://schemas.microsoft.com/office/powerpoint/2010/main" val="365407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584E7-0EBB-D64E-E519-D66EA143C4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E7097B-EAFE-63C0-472B-D915AE8EE93E}"/>
              </a:ext>
            </a:extLst>
          </p:cNvPr>
          <p:cNvSpPr txBox="1"/>
          <p:nvPr/>
        </p:nvSpPr>
        <p:spPr>
          <a:xfrm>
            <a:off x="5127171" y="359228"/>
            <a:ext cx="6455229" cy="6370975"/>
          </a:xfrm>
          <a:prstGeom prst="rect">
            <a:avLst/>
          </a:prstGeom>
          <a:noFill/>
        </p:spPr>
        <p:txBody>
          <a:bodyPr wrap="square" rtlCol="0">
            <a:spAutoFit/>
          </a:bodyPr>
          <a:lstStyle/>
          <a:p>
            <a:r>
              <a:rPr lang="en-US" sz="2400" dirty="0"/>
              <a:t>Every day, I see the toll this takes on our minds, our spirits. It’s like we are all trapped in a cycle of disappointment. We've been let down so many times that even when good things come our way, we are afraid to believe in them. That's Nigeria now – we've stopped believing that things can get better.</a:t>
            </a:r>
          </a:p>
          <a:p>
            <a:endParaRPr lang="en-US" sz="2400" dirty="0"/>
          </a:p>
          <a:p>
            <a:r>
              <a:rPr lang="en-US" sz="2400" dirty="0"/>
              <a:t>The government seems focused on itself, not on us. Salaries for most people aren't enough to live on, while a select few earn fortunes. A bag of rice – a staple food – is now a luxury for many families. Our young people, bright and full of potential, can't find work. Some fall into despair. And too many are committing suicide. Others turn to crime – kidnapping, banditry, or prostitution – out of desperation.</a:t>
            </a:r>
          </a:p>
        </p:txBody>
      </p:sp>
      <p:sp>
        <p:nvSpPr>
          <p:cNvPr id="3" name="TextBox 2">
            <a:extLst>
              <a:ext uri="{FF2B5EF4-FFF2-40B4-BE49-F238E27FC236}">
                <a16:creationId xmlns:a16="http://schemas.microsoft.com/office/drawing/2014/main" id="{3759F4FA-7769-3ECB-68F5-11B0F34B2660}"/>
              </a:ext>
            </a:extLst>
          </p:cNvPr>
          <p:cNvSpPr txBox="1"/>
          <p:nvPr/>
        </p:nvSpPr>
        <p:spPr>
          <a:xfrm>
            <a:off x="533400" y="936171"/>
            <a:ext cx="2503714" cy="2492829"/>
          </a:xfrm>
          <a:prstGeom prst="rect">
            <a:avLst/>
          </a:prstGeom>
          <a:noFill/>
        </p:spPr>
        <p:txBody>
          <a:bodyPr wrap="square" rtlCol="0">
            <a:spAutoFit/>
          </a:bodyPr>
          <a:lstStyle/>
          <a:p>
            <a:endParaRPr lang="en-US" dirty="0"/>
          </a:p>
        </p:txBody>
      </p:sp>
      <p:pic>
        <p:nvPicPr>
          <p:cNvPr id="5" name="Picture 4" descr="A newspaper with a group of people&#10;&#10;AI-generated content may be incorrect.">
            <a:extLst>
              <a:ext uri="{FF2B5EF4-FFF2-40B4-BE49-F238E27FC236}">
                <a16:creationId xmlns:a16="http://schemas.microsoft.com/office/drawing/2014/main" id="{9705FDF3-060B-6F42-D392-07EC83B13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2" y="1166590"/>
            <a:ext cx="4854478" cy="4524820"/>
          </a:xfrm>
          <a:prstGeom prst="rect">
            <a:avLst/>
          </a:prstGeom>
        </p:spPr>
      </p:pic>
    </p:spTree>
    <p:extLst>
      <p:ext uri="{BB962C8B-B14F-4D97-AF65-F5344CB8AC3E}">
        <p14:creationId xmlns:p14="http://schemas.microsoft.com/office/powerpoint/2010/main" val="113449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8592A-D9D2-A922-8F32-46BE7E16E2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E0B096-1B87-707C-2D66-1C61A6BED0AF}"/>
              </a:ext>
            </a:extLst>
          </p:cNvPr>
          <p:cNvSpPr txBox="1"/>
          <p:nvPr/>
        </p:nvSpPr>
        <p:spPr>
          <a:xfrm>
            <a:off x="943080" y="348344"/>
            <a:ext cx="10465149" cy="1200329"/>
          </a:xfrm>
          <a:prstGeom prst="rect">
            <a:avLst/>
          </a:prstGeom>
          <a:noFill/>
        </p:spPr>
        <p:txBody>
          <a:bodyPr wrap="square" rtlCol="0">
            <a:spAutoFit/>
          </a:bodyPr>
          <a:lstStyle/>
          <a:p>
            <a:r>
              <a:rPr lang="en-US" sz="2400" dirty="0"/>
              <a:t>It's a vicious cycle. Poverty affects our mental health, and poor mental health makes it hard to escape poverty. We're a nation rich in resources, but poor in leadership and hope.</a:t>
            </a:r>
          </a:p>
        </p:txBody>
      </p:sp>
      <p:pic>
        <p:nvPicPr>
          <p:cNvPr id="5" name="Picture 4" descr="A group of people holding signs&#10;&#10;AI-generated content may be incorrect.">
            <a:extLst>
              <a:ext uri="{FF2B5EF4-FFF2-40B4-BE49-F238E27FC236}">
                <a16:creationId xmlns:a16="http://schemas.microsoft.com/office/drawing/2014/main" id="{D27154C1-943A-6D41-AB2C-CB1F6CBF3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772" y="1863058"/>
            <a:ext cx="7315200" cy="4867885"/>
          </a:xfrm>
          <a:prstGeom prst="rect">
            <a:avLst/>
          </a:prstGeom>
        </p:spPr>
      </p:pic>
    </p:spTree>
    <p:extLst>
      <p:ext uri="{BB962C8B-B14F-4D97-AF65-F5344CB8AC3E}">
        <p14:creationId xmlns:p14="http://schemas.microsoft.com/office/powerpoint/2010/main" val="1950964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487B8-DE2C-1075-48A9-F4B2F397C28E}"/>
              </a:ext>
            </a:extLst>
          </p:cNvPr>
          <p:cNvSpPr txBox="1"/>
          <p:nvPr/>
        </p:nvSpPr>
        <p:spPr>
          <a:xfrm>
            <a:off x="5932714" y="243512"/>
            <a:ext cx="5105896" cy="6370975"/>
          </a:xfrm>
          <a:prstGeom prst="rect">
            <a:avLst/>
          </a:prstGeom>
          <a:noFill/>
        </p:spPr>
        <p:txBody>
          <a:bodyPr wrap="square">
            <a:spAutoFit/>
          </a:bodyPr>
          <a:lstStyle/>
          <a:p>
            <a:r>
              <a:rPr lang="en-US" sz="2400" dirty="0"/>
              <a:t>But even in the midst of this despair, I see glimmers of light. I think of my </a:t>
            </a:r>
            <a:r>
              <a:rPr lang="en-US" sz="2400" dirty="0" err="1"/>
              <a:t>neighbour</a:t>
            </a:r>
            <a:r>
              <a:rPr lang="en-US" sz="2400" dirty="0"/>
              <a:t>, Grace. She lost her job and her husband the same year. She had every reason to give up, but instead, she started a small business selling homemade soap. It's not much, but it keeps food on her table and her children in school.</a:t>
            </a:r>
          </a:p>
          <a:p>
            <a:endParaRPr lang="en-US" sz="2400" dirty="0"/>
          </a:p>
          <a:p>
            <a:r>
              <a:rPr lang="en-US" sz="2400" dirty="0"/>
              <a:t>Grace often tells me, "Blessing, we are not just coping, we are living by faith." Her words remind me of what the Bible says: "Those who are cast down will be lifted up." So, we keep moving, keep believing that one day, the storm will pass.</a:t>
            </a:r>
          </a:p>
        </p:txBody>
      </p:sp>
      <p:pic>
        <p:nvPicPr>
          <p:cNvPr id="6" name="Picture 5">
            <a:extLst>
              <a:ext uri="{FF2B5EF4-FFF2-40B4-BE49-F238E27FC236}">
                <a16:creationId xmlns:a16="http://schemas.microsoft.com/office/drawing/2014/main" id="{EB15D120-3647-BB44-4857-294393E5867C}"/>
              </a:ext>
            </a:extLst>
          </p:cNvPr>
          <p:cNvPicPr>
            <a:picLocks noChangeAspect="1"/>
          </p:cNvPicPr>
          <p:nvPr/>
        </p:nvPicPr>
        <p:blipFill>
          <a:blip r:embed="rId2"/>
          <a:stretch>
            <a:fillRect/>
          </a:stretch>
        </p:blipFill>
        <p:spPr>
          <a:xfrm>
            <a:off x="740721" y="571061"/>
            <a:ext cx="4157850" cy="4039476"/>
          </a:xfrm>
          <a:prstGeom prst="rect">
            <a:avLst/>
          </a:prstGeom>
        </p:spPr>
      </p:pic>
      <p:sp>
        <p:nvSpPr>
          <p:cNvPr id="2" name="TextBox 1">
            <a:extLst>
              <a:ext uri="{FF2B5EF4-FFF2-40B4-BE49-F238E27FC236}">
                <a16:creationId xmlns:a16="http://schemas.microsoft.com/office/drawing/2014/main" id="{A0A78816-C0B5-5291-79D5-1195E15E23B1}"/>
              </a:ext>
            </a:extLst>
          </p:cNvPr>
          <p:cNvSpPr txBox="1"/>
          <p:nvPr/>
        </p:nvSpPr>
        <p:spPr>
          <a:xfrm>
            <a:off x="729343" y="4800600"/>
            <a:ext cx="4201886" cy="923330"/>
          </a:xfrm>
          <a:prstGeom prst="rect">
            <a:avLst/>
          </a:prstGeom>
          <a:noFill/>
        </p:spPr>
        <p:txBody>
          <a:bodyPr wrap="square" rtlCol="0">
            <a:spAutoFit/>
          </a:bodyPr>
          <a:lstStyle/>
          <a:p>
            <a:r>
              <a:rPr lang="en-US" dirty="0"/>
              <a:t>Source: The Analysis of A Soap Making Micro-Business in Nigeria</a:t>
            </a:r>
          </a:p>
          <a:p>
            <a:endParaRPr lang="en-US" dirty="0"/>
          </a:p>
        </p:txBody>
      </p:sp>
    </p:spTree>
    <p:extLst>
      <p:ext uri="{BB962C8B-B14F-4D97-AF65-F5344CB8AC3E}">
        <p14:creationId xmlns:p14="http://schemas.microsoft.com/office/powerpoint/2010/main" val="1580898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AFD7-EAD3-1B24-968B-2A73D77F97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9CE25F-F77E-5E85-7BDA-BE15E6160709}"/>
              </a:ext>
            </a:extLst>
          </p:cNvPr>
          <p:cNvSpPr txBox="1"/>
          <p:nvPr/>
        </p:nvSpPr>
        <p:spPr>
          <a:xfrm>
            <a:off x="3635829" y="533400"/>
            <a:ext cx="7707086" cy="5262979"/>
          </a:xfrm>
          <a:prstGeom prst="rect">
            <a:avLst/>
          </a:prstGeom>
          <a:noFill/>
        </p:spPr>
        <p:txBody>
          <a:bodyPr wrap="square" rtlCol="0">
            <a:spAutoFit/>
          </a:bodyPr>
          <a:lstStyle/>
          <a:p>
            <a:r>
              <a:rPr lang="en-US" sz="2400" dirty="0"/>
              <a:t>We keep trusting that God will open another door for us. We continue dreaming and working towards a better future. It's not easy, but we hold onto our faith. It pushes us towards the light at the end of the tunnel.</a:t>
            </a:r>
          </a:p>
          <a:p>
            <a:r>
              <a:rPr lang="en-US" sz="2400" dirty="0"/>
              <a:t>This is my testimony – that even in our struggles, we see evidence of God's faithfulness. We may be burdened, but we are not broken. We continue to work, to hope, to pray for the Nigeria we know is possible.</a:t>
            </a:r>
          </a:p>
          <a:p>
            <a:endParaRPr lang="en-US" sz="2400" dirty="0"/>
          </a:p>
          <a:p>
            <a:r>
              <a:rPr lang="en-US" sz="2400" b="1" dirty="0"/>
              <a:t>CANDLE LIGHTING by BLESSING </a:t>
            </a:r>
          </a:p>
          <a:p>
            <a:endParaRPr lang="en-US" sz="2400" dirty="0"/>
          </a:p>
          <a:p>
            <a:r>
              <a:rPr lang="en-US" sz="2400" dirty="0"/>
              <a:t>(Blessing lights a candle)</a:t>
            </a:r>
          </a:p>
          <a:p>
            <a:endParaRPr lang="en-US" sz="2400" dirty="0"/>
          </a:p>
          <a:p>
            <a:r>
              <a:rPr lang="en-US" sz="2400" b="1" dirty="0"/>
              <a:t>Blessing: </a:t>
            </a:r>
            <a:r>
              <a:rPr lang="en-US" sz="2400" dirty="0"/>
              <a:t>The light at the end of the tunnel.</a:t>
            </a:r>
          </a:p>
        </p:txBody>
      </p:sp>
      <p:pic>
        <p:nvPicPr>
          <p:cNvPr id="5" name="Picture 4" descr="A metal figurine holding a candle&#10;&#10;AI-generated content may be incorrect.">
            <a:extLst>
              <a:ext uri="{FF2B5EF4-FFF2-40B4-BE49-F238E27FC236}">
                <a16:creationId xmlns:a16="http://schemas.microsoft.com/office/drawing/2014/main" id="{E2C1E732-F048-AA5D-83B0-DFAF45E79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33" y="533400"/>
            <a:ext cx="3072949" cy="5102410"/>
          </a:xfrm>
          <a:prstGeom prst="rect">
            <a:avLst/>
          </a:prstGeom>
        </p:spPr>
      </p:pic>
      <p:sp>
        <p:nvSpPr>
          <p:cNvPr id="6" name="TextBox 5">
            <a:extLst>
              <a:ext uri="{FF2B5EF4-FFF2-40B4-BE49-F238E27FC236}">
                <a16:creationId xmlns:a16="http://schemas.microsoft.com/office/drawing/2014/main" id="{FEFBF0EB-3E92-03E2-C1AA-043528E66E39}"/>
              </a:ext>
            </a:extLst>
          </p:cNvPr>
          <p:cNvSpPr txBox="1"/>
          <p:nvPr/>
        </p:nvSpPr>
        <p:spPr>
          <a:xfrm>
            <a:off x="232433" y="5823857"/>
            <a:ext cx="3072949" cy="646331"/>
          </a:xfrm>
          <a:prstGeom prst="rect">
            <a:avLst/>
          </a:prstGeom>
          <a:noFill/>
        </p:spPr>
        <p:txBody>
          <a:bodyPr wrap="square" rtlCol="0">
            <a:spAutoFit/>
          </a:bodyPr>
          <a:lstStyle/>
          <a:p>
            <a:r>
              <a:rPr lang="en-US" dirty="0"/>
              <a:t>Source: The Mercantile Exchange</a:t>
            </a:r>
          </a:p>
        </p:txBody>
      </p:sp>
    </p:spTree>
    <p:extLst>
      <p:ext uri="{BB962C8B-B14F-4D97-AF65-F5344CB8AC3E}">
        <p14:creationId xmlns:p14="http://schemas.microsoft.com/office/powerpoint/2010/main" val="3041548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0DF1-F999-AF6A-2870-D5E10FC08F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9942D7-2B06-2137-24A2-286C03B1ECBB}"/>
              </a:ext>
            </a:extLst>
          </p:cNvPr>
          <p:cNvSpPr txBox="1"/>
          <p:nvPr/>
        </p:nvSpPr>
        <p:spPr>
          <a:xfrm>
            <a:off x="6584496" y="468086"/>
            <a:ext cx="5181600" cy="6124754"/>
          </a:xfrm>
          <a:prstGeom prst="rect">
            <a:avLst/>
          </a:prstGeom>
          <a:noFill/>
        </p:spPr>
        <p:txBody>
          <a:bodyPr wrap="square" rtlCol="0">
            <a:spAutoFit/>
          </a:bodyPr>
          <a:lstStyle/>
          <a:p>
            <a:r>
              <a:rPr lang="en-US" sz="2800" b="1" dirty="0"/>
              <a:t>INTERCESSORY PRAYER</a:t>
            </a:r>
          </a:p>
          <a:p>
            <a:endParaRPr lang="en-US" sz="2800" dirty="0"/>
          </a:p>
          <a:p>
            <a:r>
              <a:rPr lang="en-US" sz="2800" b="1" dirty="0"/>
              <a:t>Leader 2</a:t>
            </a:r>
            <a:r>
              <a:rPr lang="en-US" sz="2800" dirty="0"/>
              <a:t>: Let us pray: </a:t>
            </a:r>
          </a:p>
          <a:p>
            <a:endParaRPr lang="en-US" sz="2800" dirty="0"/>
          </a:p>
          <a:p>
            <a:r>
              <a:rPr lang="en-US" sz="2800" dirty="0"/>
              <a:t>Holy God, Giver of life and Sustainer of all, we give you thanks and praise for the persistence of Blessing, and all who keep moving forward despite even the most difficult circumstances. Continue to strengthen and comfort all who are weary from the burdens of life.</a:t>
            </a:r>
          </a:p>
        </p:txBody>
      </p:sp>
      <p:pic>
        <p:nvPicPr>
          <p:cNvPr id="1028" name="Picture 4">
            <a:extLst>
              <a:ext uri="{FF2B5EF4-FFF2-40B4-BE49-F238E27FC236}">
                <a16:creationId xmlns:a16="http://schemas.microsoft.com/office/drawing/2014/main" id="{B8D87DC6-3CC3-805B-CE41-2AA4DB68D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04" y="963713"/>
            <a:ext cx="5572125" cy="3714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629F98-1CC5-E3E7-D32F-A2C204F94E78}"/>
              </a:ext>
            </a:extLst>
          </p:cNvPr>
          <p:cNvSpPr txBox="1"/>
          <p:nvPr/>
        </p:nvSpPr>
        <p:spPr>
          <a:xfrm>
            <a:off x="576943" y="4942114"/>
            <a:ext cx="5061857" cy="369332"/>
          </a:xfrm>
          <a:prstGeom prst="rect">
            <a:avLst/>
          </a:prstGeom>
          <a:noFill/>
        </p:spPr>
        <p:txBody>
          <a:bodyPr wrap="square" rtlCol="0">
            <a:spAutoFit/>
          </a:bodyPr>
          <a:lstStyle/>
          <a:p>
            <a:r>
              <a:rPr lang="en-US" dirty="0"/>
              <a:t>Source: Safe Nigeria Resources</a:t>
            </a:r>
          </a:p>
        </p:txBody>
      </p:sp>
    </p:spTree>
    <p:extLst>
      <p:ext uri="{BB962C8B-B14F-4D97-AF65-F5344CB8AC3E}">
        <p14:creationId xmlns:p14="http://schemas.microsoft.com/office/powerpoint/2010/main" val="2848096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66B74-4313-8820-E5AB-C5BB1DA8C8FB}"/>
              </a:ext>
            </a:extLst>
          </p:cNvPr>
          <p:cNvSpPr txBox="1"/>
          <p:nvPr/>
        </p:nvSpPr>
        <p:spPr>
          <a:xfrm>
            <a:off x="1045028" y="783771"/>
            <a:ext cx="10308772" cy="5539978"/>
          </a:xfrm>
          <a:prstGeom prst="rect">
            <a:avLst/>
          </a:prstGeom>
          <a:noFill/>
        </p:spPr>
        <p:txBody>
          <a:bodyPr wrap="square" rtlCol="0">
            <a:spAutoFit/>
          </a:bodyPr>
          <a:lstStyle/>
          <a:p>
            <a:r>
              <a:rPr lang="en-US" sz="2800" b="1" dirty="0"/>
              <a:t>Leader 2</a:t>
            </a:r>
            <a:r>
              <a:rPr lang="en-US" sz="2800" dirty="0"/>
              <a:t>: God, you know the poverty plaguing many lands. Children go to bed hungry. Families struggle to meet basic needs. We remind you that you are Jehovah Jireh, the Great Provider, and we cry out for your provision. Open doors of opportunity and soften the hearts of those who can help. </a:t>
            </a:r>
          </a:p>
          <a:p>
            <a:endParaRPr lang="en-US" sz="2800" dirty="0"/>
          </a:p>
          <a:p>
            <a:r>
              <a:rPr lang="en-US" sz="2800" dirty="0"/>
              <a:t>We lift up all who live with mental health challenges, often compounded by poverty, stress, and the difficulties of daily life. When economic conditions worsen and the value of money diminishes, we see more of our sisters and brothers falling into despair. Comfort those contemplating suicide and show them that their lives have immeasurable value in your eyes.  </a:t>
            </a:r>
          </a:p>
          <a:p>
            <a:endParaRPr lang="en-US" dirty="0"/>
          </a:p>
        </p:txBody>
      </p:sp>
    </p:spTree>
    <p:extLst>
      <p:ext uri="{BB962C8B-B14F-4D97-AF65-F5344CB8AC3E}">
        <p14:creationId xmlns:p14="http://schemas.microsoft.com/office/powerpoint/2010/main" val="161973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53AE-4A69-8E9D-6CEE-3DAAD1195966}"/>
              </a:ext>
            </a:extLst>
          </p:cNvPr>
          <p:cNvSpPr>
            <a:spLocks noGrp="1"/>
          </p:cNvSpPr>
          <p:nvPr>
            <p:ph type="title"/>
          </p:nvPr>
        </p:nvSpPr>
        <p:spPr>
          <a:xfrm>
            <a:off x="772886" y="631371"/>
            <a:ext cx="5769429" cy="4855029"/>
          </a:xfrm>
          <a:ln>
            <a:noFill/>
          </a:ln>
        </p:spPr>
        <p:txBody>
          <a:bodyPr>
            <a:normAutofit fontScale="90000"/>
          </a:bodyPr>
          <a:lstStyle/>
          <a:p>
            <a:br>
              <a:rPr lang="en-US" b="1" dirty="0"/>
            </a:br>
            <a:br>
              <a:rPr lang="en-US" b="1" dirty="0"/>
            </a:br>
            <a:r>
              <a:rPr lang="en-US" sz="3100" b="1" dirty="0"/>
              <a:t>Leader 1</a:t>
            </a:r>
            <a:r>
              <a:rPr lang="en-US" sz="3100" dirty="0"/>
              <a:t>: Imagine the vibrant textiles embodying the rich tapestry of Nigerian cultures, each pattern and </a:t>
            </a:r>
            <a:r>
              <a:rPr lang="en-US" sz="3100" dirty="0" err="1"/>
              <a:t>colour</a:t>
            </a:r>
            <a:r>
              <a:rPr lang="en-US" sz="3100" dirty="0"/>
              <a:t> telling a story of heritage and identity. They represent the resilience and creativity of Nigerian people, who weave beauty and meaning into everyday life. </a:t>
            </a:r>
          </a:p>
        </p:txBody>
      </p:sp>
      <p:sp>
        <p:nvSpPr>
          <p:cNvPr id="4" name="TextBox 3">
            <a:extLst>
              <a:ext uri="{FF2B5EF4-FFF2-40B4-BE49-F238E27FC236}">
                <a16:creationId xmlns:a16="http://schemas.microsoft.com/office/drawing/2014/main" id="{D8AF9230-DF93-3410-40BE-0398AF1DADB3}"/>
              </a:ext>
            </a:extLst>
          </p:cNvPr>
          <p:cNvSpPr txBox="1"/>
          <p:nvPr/>
        </p:nvSpPr>
        <p:spPr>
          <a:xfrm>
            <a:off x="8904514" y="1763486"/>
            <a:ext cx="2775857" cy="3069771"/>
          </a:xfrm>
          <a:prstGeom prst="rect">
            <a:avLst/>
          </a:prstGeom>
          <a:noFill/>
        </p:spPr>
        <p:txBody>
          <a:bodyPr wrap="square" rtlCol="0">
            <a:spAutoFit/>
          </a:bodyPr>
          <a:lstStyle/>
          <a:p>
            <a:endParaRPr lang="en-US" dirty="0"/>
          </a:p>
        </p:txBody>
      </p:sp>
      <p:pic>
        <p:nvPicPr>
          <p:cNvPr id="5" name="Picture 4" descr="A person weaving a blue fabric&#10;&#10;AI-generated content may be incorrect.">
            <a:extLst>
              <a:ext uri="{FF2B5EF4-FFF2-40B4-BE49-F238E27FC236}">
                <a16:creationId xmlns:a16="http://schemas.microsoft.com/office/drawing/2014/main" id="{0E1CB119-AD4F-5134-457F-1AA5D5A48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885" y="1513115"/>
            <a:ext cx="4611229" cy="3589950"/>
          </a:xfrm>
          <a:prstGeom prst="rect">
            <a:avLst/>
          </a:prstGeom>
        </p:spPr>
      </p:pic>
      <p:sp>
        <p:nvSpPr>
          <p:cNvPr id="6" name="TextBox 5">
            <a:extLst>
              <a:ext uri="{FF2B5EF4-FFF2-40B4-BE49-F238E27FC236}">
                <a16:creationId xmlns:a16="http://schemas.microsoft.com/office/drawing/2014/main" id="{84F29135-6486-BEDC-A1BB-8983FED1EC17}"/>
              </a:ext>
            </a:extLst>
          </p:cNvPr>
          <p:cNvSpPr txBox="1"/>
          <p:nvPr/>
        </p:nvSpPr>
        <p:spPr>
          <a:xfrm>
            <a:off x="6807885" y="5486400"/>
            <a:ext cx="4622115" cy="369332"/>
          </a:xfrm>
          <a:prstGeom prst="rect">
            <a:avLst/>
          </a:prstGeom>
          <a:noFill/>
        </p:spPr>
        <p:txBody>
          <a:bodyPr wrap="square" rtlCol="0">
            <a:spAutoFit/>
          </a:bodyPr>
          <a:lstStyle/>
          <a:p>
            <a:r>
              <a:rPr lang="en-US" dirty="0"/>
              <a:t>Source: </a:t>
            </a:r>
            <a:r>
              <a:rPr lang="en-US" dirty="0" err="1"/>
              <a:t>maderinnigeriatextile</a:t>
            </a:r>
            <a:r>
              <a:rPr lang="en-US" dirty="0"/>
              <a:t> Instagram</a:t>
            </a:r>
          </a:p>
        </p:txBody>
      </p:sp>
    </p:spTree>
    <p:extLst>
      <p:ext uri="{BB962C8B-B14F-4D97-AF65-F5344CB8AC3E}">
        <p14:creationId xmlns:p14="http://schemas.microsoft.com/office/powerpoint/2010/main" val="3654839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97FCB-AC4B-3AD4-5EE2-F96E7EA325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BA2FD9-444F-3C3A-F207-46DEED6B3CCB}"/>
              </a:ext>
            </a:extLst>
          </p:cNvPr>
          <p:cNvSpPr txBox="1"/>
          <p:nvPr/>
        </p:nvSpPr>
        <p:spPr>
          <a:xfrm>
            <a:off x="2057398" y="1037272"/>
            <a:ext cx="9437916" cy="4247317"/>
          </a:xfrm>
          <a:prstGeom prst="rect">
            <a:avLst/>
          </a:prstGeom>
          <a:noFill/>
        </p:spPr>
        <p:txBody>
          <a:bodyPr wrap="square" rtlCol="0">
            <a:spAutoFit/>
          </a:bodyPr>
          <a:lstStyle/>
          <a:p>
            <a:r>
              <a:rPr lang="en-US" sz="2800" b="1" dirty="0"/>
              <a:t>Leader 2</a:t>
            </a:r>
            <a:r>
              <a:rPr lang="en-US" sz="2800" dirty="0"/>
              <a:t>: We also pray with those facing other health issues. We especially remember the burden of malaria that still plagues our world, and we pray for better environmental management and healthcare to combat this persistent threat.</a:t>
            </a:r>
          </a:p>
          <a:p>
            <a:endParaRPr lang="en-US" sz="2800" dirty="0"/>
          </a:p>
          <a:p>
            <a:r>
              <a:rPr lang="en-US" sz="2800" dirty="0"/>
              <a:t>Jesus, you called us to come with all the burdens that weigh us down. Here we are! Lighten these loads and help us to cast our cares upon you.</a:t>
            </a:r>
          </a:p>
          <a:p>
            <a:endParaRPr lang="en-US" dirty="0"/>
          </a:p>
        </p:txBody>
      </p:sp>
    </p:spTree>
    <p:extLst>
      <p:ext uri="{BB962C8B-B14F-4D97-AF65-F5344CB8AC3E}">
        <p14:creationId xmlns:p14="http://schemas.microsoft.com/office/powerpoint/2010/main" val="1981916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7DEDF-66C9-F6ED-E37F-1A6F88B7FB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4EC84B-E917-9561-08C9-72BDFEF3900B}"/>
              </a:ext>
            </a:extLst>
          </p:cNvPr>
          <p:cNvSpPr txBox="1"/>
          <p:nvPr/>
        </p:nvSpPr>
        <p:spPr>
          <a:xfrm>
            <a:off x="947057" y="443567"/>
            <a:ext cx="10417629" cy="5970865"/>
          </a:xfrm>
          <a:prstGeom prst="rect">
            <a:avLst/>
          </a:prstGeom>
          <a:noFill/>
        </p:spPr>
        <p:txBody>
          <a:bodyPr wrap="square" rtlCol="0">
            <a:spAutoFit/>
          </a:bodyPr>
          <a:lstStyle/>
          <a:p>
            <a:r>
              <a:rPr lang="en-US" sz="2800" b="1" dirty="0"/>
              <a:t>Leader 2</a:t>
            </a:r>
            <a:r>
              <a:rPr lang="en-US" sz="2800" dirty="0"/>
              <a:t>: Holy Spirit, be our Comforter in times of distress. When we cannot see a way forward, be our guide. </a:t>
            </a:r>
          </a:p>
          <a:p>
            <a:endParaRPr lang="en-US" sz="2800" dirty="0"/>
          </a:p>
          <a:p>
            <a:r>
              <a:rPr lang="en-US" sz="2800" dirty="0"/>
              <a:t>Grant us the faith to keep moving forward even when the path seems impossible. Help us to be a light to others, sharing hope and extending a helping hand where we can.</a:t>
            </a:r>
          </a:p>
          <a:p>
            <a:endParaRPr lang="en-US" sz="2800" dirty="0"/>
          </a:p>
          <a:p>
            <a:endParaRPr lang="en-US" sz="2800" dirty="0"/>
          </a:p>
          <a:p>
            <a:endParaRPr lang="en-US" sz="2800" dirty="0"/>
          </a:p>
          <a:p>
            <a:r>
              <a:rPr lang="en-US" sz="2800" dirty="0"/>
              <a:t>We trust in your unfailing love and your promise that you will never leave us or forsake us. </a:t>
            </a:r>
          </a:p>
          <a:p>
            <a:endParaRPr lang="en-US" sz="2800" dirty="0"/>
          </a:p>
          <a:p>
            <a:r>
              <a:rPr lang="en-US" sz="2800" dirty="0"/>
              <a:t>Amen.   </a:t>
            </a:r>
          </a:p>
          <a:p>
            <a:endParaRPr lang="en-US" dirty="0"/>
          </a:p>
        </p:txBody>
      </p:sp>
      <p:pic>
        <p:nvPicPr>
          <p:cNvPr id="6" name="Picture 5" descr="A person with bruised face&#10;&#10;AI-generated content may be incorrect.">
            <a:extLst>
              <a:ext uri="{FF2B5EF4-FFF2-40B4-BE49-F238E27FC236}">
                <a16:creationId xmlns:a16="http://schemas.microsoft.com/office/drawing/2014/main" id="{17A15BAF-69AF-6613-BD3A-00FA6A49E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2650348"/>
            <a:ext cx="1566572" cy="1557303"/>
          </a:xfrm>
          <a:prstGeom prst="rect">
            <a:avLst/>
          </a:prstGeom>
        </p:spPr>
      </p:pic>
      <p:sp>
        <p:nvSpPr>
          <p:cNvPr id="3" name="TextBox 2">
            <a:extLst>
              <a:ext uri="{FF2B5EF4-FFF2-40B4-BE49-F238E27FC236}">
                <a16:creationId xmlns:a16="http://schemas.microsoft.com/office/drawing/2014/main" id="{60D26BB7-A47E-03A6-9C1E-FB50A8938097}"/>
              </a:ext>
            </a:extLst>
          </p:cNvPr>
          <p:cNvSpPr txBox="1"/>
          <p:nvPr/>
        </p:nvSpPr>
        <p:spPr>
          <a:xfrm>
            <a:off x="6384602" y="4941709"/>
            <a:ext cx="4511998" cy="369332"/>
          </a:xfrm>
          <a:prstGeom prst="rect">
            <a:avLst/>
          </a:prstGeom>
          <a:noFill/>
        </p:spPr>
        <p:txBody>
          <a:bodyPr wrap="square" rtlCol="0">
            <a:spAutoFit/>
          </a:bodyPr>
          <a:lstStyle/>
          <a:p>
            <a:r>
              <a:rPr lang="en-US" dirty="0"/>
              <a:t>Source: Coalition for Women in Journalism</a:t>
            </a:r>
          </a:p>
        </p:txBody>
      </p:sp>
    </p:spTree>
    <p:extLst>
      <p:ext uri="{BB962C8B-B14F-4D97-AF65-F5344CB8AC3E}">
        <p14:creationId xmlns:p14="http://schemas.microsoft.com/office/powerpoint/2010/main" val="2083829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67758-81A6-B205-6AF7-E151780763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BA0A57-3861-19AC-E1F3-43CC6BFE254C}"/>
              </a:ext>
            </a:extLst>
          </p:cNvPr>
          <p:cNvSpPr txBox="1"/>
          <p:nvPr/>
        </p:nvSpPr>
        <p:spPr>
          <a:xfrm>
            <a:off x="326571" y="293914"/>
            <a:ext cx="10352315" cy="6370975"/>
          </a:xfrm>
          <a:prstGeom prst="rect">
            <a:avLst/>
          </a:prstGeom>
          <a:noFill/>
        </p:spPr>
        <p:txBody>
          <a:bodyPr wrap="square" rtlCol="0">
            <a:spAutoFit/>
          </a:bodyPr>
          <a:lstStyle/>
          <a:p>
            <a:r>
              <a:rPr lang="en-US" sz="2800" b="1" dirty="0"/>
              <a:t>Leader 1: </a:t>
            </a:r>
            <a:r>
              <a:rPr lang="en-US" sz="2800" dirty="0"/>
              <a:t>Please join me, now, in saying the Lord’s Prayer in your heart language.</a:t>
            </a:r>
          </a:p>
          <a:p>
            <a:r>
              <a:rPr lang="en-US" sz="2800" dirty="0"/>
              <a:t> </a:t>
            </a:r>
          </a:p>
          <a:p>
            <a:r>
              <a:rPr lang="en-US" sz="2400" baseline="30000" dirty="0"/>
              <a:t>9</a:t>
            </a:r>
            <a:r>
              <a:rPr lang="en-US" sz="2400" dirty="0"/>
              <a:t>Our Creator, who is in heaven.</a:t>
            </a:r>
          </a:p>
          <a:p>
            <a:r>
              <a:rPr lang="en-US" sz="2400" dirty="0"/>
              <a:t>hallowed be your name.</a:t>
            </a:r>
            <a:br>
              <a:rPr lang="en-US" sz="2400" dirty="0"/>
            </a:br>
            <a:r>
              <a:rPr lang="en-US" sz="2400" baseline="30000" dirty="0"/>
              <a:t>10 </a:t>
            </a:r>
            <a:r>
              <a:rPr lang="en-US" sz="2400" dirty="0"/>
              <a:t>Your kingdom come.</a:t>
            </a:r>
            <a:br>
              <a:rPr lang="en-US" sz="2400" dirty="0"/>
            </a:br>
            <a:r>
              <a:rPr lang="en-US" sz="2400" dirty="0"/>
              <a:t>Your will be done,</a:t>
            </a:r>
            <a:br>
              <a:rPr lang="en-US" sz="2400" dirty="0"/>
            </a:br>
            <a:r>
              <a:rPr lang="en-US" sz="2400" dirty="0"/>
              <a:t>on earth as it is in heaven.</a:t>
            </a:r>
            <a:br>
              <a:rPr lang="en-US" sz="2400" dirty="0"/>
            </a:br>
            <a:r>
              <a:rPr lang="en-US" sz="2400" baseline="30000" dirty="0"/>
              <a:t>11 </a:t>
            </a:r>
            <a:r>
              <a:rPr lang="en-US" sz="2400" dirty="0"/>
              <a:t>Give us this day our daily bread.</a:t>
            </a:r>
            <a:br>
              <a:rPr lang="en-US" sz="2400" dirty="0"/>
            </a:br>
            <a:r>
              <a:rPr lang="en-US" sz="2400" baseline="30000" dirty="0"/>
              <a:t>12 </a:t>
            </a:r>
            <a:r>
              <a:rPr lang="en-US" sz="2400" dirty="0"/>
              <a:t>And forgive us our debts,</a:t>
            </a:r>
            <a:br>
              <a:rPr lang="en-US" sz="2400" dirty="0"/>
            </a:br>
            <a:r>
              <a:rPr lang="en-US" sz="2400" dirty="0"/>
              <a:t>as we also have forgiven our debtors.</a:t>
            </a:r>
            <a:br>
              <a:rPr lang="en-US" sz="2400" dirty="0"/>
            </a:br>
            <a:r>
              <a:rPr lang="en-US" sz="2400" baseline="30000" dirty="0"/>
              <a:t>13 </a:t>
            </a:r>
            <a:r>
              <a:rPr lang="en-US" sz="2400" dirty="0"/>
              <a:t>And do not bring us to the time of trial,</a:t>
            </a:r>
            <a:br>
              <a:rPr lang="en-US" sz="2400" dirty="0"/>
            </a:br>
            <a:r>
              <a:rPr lang="en-US" sz="2400" dirty="0"/>
              <a:t>but rescue us from the evil one.</a:t>
            </a:r>
            <a:br>
              <a:rPr lang="en-US" sz="2400" dirty="0"/>
            </a:br>
            <a:r>
              <a:rPr lang="en-US" sz="2400" dirty="0"/>
              <a:t> For thine is the kingdom, and the power,</a:t>
            </a:r>
            <a:br>
              <a:rPr lang="en-US" sz="2400" dirty="0"/>
            </a:br>
            <a:r>
              <a:rPr lang="en-US" sz="2400" dirty="0"/>
              <a:t>and the glory, forever. Amen.</a:t>
            </a:r>
          </a:p>
          <a:p>
            <a:r>
              <a:rPr lang="en-US" b="1" dirty="0"/>
              <a:t> </a:t>
            </a:r>
            <a:endParaRPr lang="en-US" dirty="0"/>
          </a:p>
          <a:p>
            <a:endParaRPr lang="en-US" dirty="0"/>
          </a:p>
        </p:txBody>
      </p:sp>
    </p:spTree>
    <p:extLst>
      <p:ext uri="{BB962C8B-B14F-4D97-AF65-F5344CB8AC3E}">
        <p14:creationId xmlns:p14="http://schemas.microsoft.com/office/powerpoint/2010/main" val="1472972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B8AD6-C2B9-2429-636B-A9AF35E2D2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71B7AA-83AD-13EE-37E0-0345524BBDB6}"/>
              </a:ext>
            </a:extLst>
          </p:cNvPr>
          <p:cNvSpPr txBox="1"/>
          <p:nvPr/>
        </p:nvSpPr>
        <p:spPr>
          <a:xfrm>
            <a:off x="832757" y="381000"/>
            <a:ext cx="10526486" cy="3693319"/>
          </a:xfrm>
          <a:prstGeom prst="rect">
            <a:avLst/>
          </a:prstGeom>
          <a:noFill/>
        </p:spPr>
        <p:txBody>
          <a:bodyPr wrap="square" rtlCol="0">
            <a:spAutoFit/>
          </a:bodyPr>
          <a:lstStyle/>
          <a:p>
            <a:r>
              <a:rPr lang="en-US" sz="2400" b="1" dirty="0"/>
              <a:t>CALL TO ACTION</a:t>
            </a:r>
          </a:p>
          <a:p>
            <a:endParaRPr lang="en-US" sz="2400" dirty="0"/>
          </a:p>
          <a:p>
            <a:r>
              <a:rPr lang="en-US" sz="2400" b="1" dirty="0"/>
              <a:t>Leader 1:</a:t>
            </a:r>
            <a:r>
              <a:rPr lang="en-US" sz="2400" dirty="0"/>
              <a:t> As we have journeyed through this service, we have become informed about the burdens carried by our sisters in Nigeria and around the world. We have prayed together, bringing these concerns before God, our great Burden Bearer.</a:t>
            </a:r>
          </a:p>
          <a:p>
            <a:r>
              <a:rPr lang="en-US" sz="2400" dirty="0"/>
              <a:t>Now, we come to a moment that calls us into prayerful action. The motto of World Day of Prayer is </a:t>
            </a:r>
            <a:r>
              <a:rPr lang="en-US" sz="2400" i="1" dirty="0"/>
              <a:t>Informed Prayer, Prayerful Action</a:t>
            </a:r>
            <a:r>
              <a:rPr lang="en-US" sz="2400" dirty="0"/>
              <a:t>, reminding us that our prayers should lead us to action for the transformation of the world. </a:t>
            </a:r>
          </a:p>
          <a:p>
            <a:endParaRPr lang="en-US" dirty="0"/>
          </a:p>
        </p:txBody>
      </p:sp>
      <p:pic>
        <p:nvPicPr>
          <p:cNvPr id="2050" name="Picture 2">
            <a:extLst>
              <a:ext uri="{FF2B5EF4-FFF2-40B4-BE49-F238E27FC236}">
                <a16:creationId xmlns:a16="http://schemas.microsoft.com/office/drawing/2014/main" id="{10C32D24-E26B-9B71-8AB6-81C73512A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85"/>
          <a:stretch>
            <a:fillRect/>
          </a:stretch>
        </p:blipFill>
        <p:spPr bwMode="auto">
          <a:xfrm>
            <a:off x="919844" y="3943959"/>
            <a:ext cx="7723414" cy="2457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AE54DC-FF09-4844-7780-7BAE5BDFD38E}"/>
              </a:ext>
            </a:extLst>
          </p:cNvPr>
          <p:cNvSpPr txBox="1"/>
          <p:nvPr/>
        </p:nvSpPr>
        <p:spPr>
          <a:xfrm>
            <a:off x="8871857" y="4920343"/>
            <a:ext cx="2960914" cy="369332"/>
          </a:xfrm>
          <a:prstGeom prst="rect">
            <a:avLst/>
          </a:prstGeom>
          <a:noFill/>
        </p:spPr>
        <p:txBody>
          <a:bodyPr wrap="square" rtlCol="0">
            <a:spAutoFit/>
          </a:bodyPr>
          <a:lstStyle/>
          <a:p>
            <a:r>
              <a:rPr lang="en-US" dirty="0"/>
              <a:t>Source: newyorktheatre.me</a:t>
            </a:r>
          </a:p>
        </p:txBody>
      </p:sp>
    </p:spTree>
    <p:extLst>
      <p:ext uri="{BB962C8B-B14F-4D97-AF65-F5344CB8AC3E}">
        <p14:creationId xmlns:p14="http://schemas.microsoft.com/office/powerpoint/2010/main" val="2251965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86E4-9C9C-4FCC-90BF-643CA3353F20}"/>
            </a:ext>
          </a:extLst>
        </p:cNvPr>
        <p:cNvGrpSpPr/>
        <p:nvPr/>
      </p:nvGrpSpPr>
      <p:grpSpPr>
        <a:xfrm>
          <a:off x="0" y="0"/>
          <a:ext cx="0" cy="0"/>
          <a:chOff x="0" y="0"/>
          <a:chExt cx="0" cy="0"/>
        </a:xfrm>
      </p:grpSpPr>
      <p:pic>
        <p:nvPicPr>
          <p:cNvPr id="4" name="Picture 3" descr="A group of women posing for a photo&#10;&#10;AI-generated content may be incorrect.">
            <a:extLst>
              <a:ext uri="{FF2B5EF4-FFF2-40B4-BE49-F238E27FC236}">
                <a16:creationId xmlns:a16="http://schemas.microsoft.com/office/drawing/2014/main" id="{FC494D6B-264C-9E39-47BF-3AB2CBCAD8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4987" y="1088029"/>
            <a:ext cx="7351806" cy="4311285"/>
          </a:xfrm>
          <a:prstGeom prst="rect">
            <a:avLst/>
          </a:prstGeom>
        </p:spPr>
      </p:pic>
      <p:sp>
        <p:nvSpPr>
          <p:cNvPr id="5" name="TextBox 4">
            <a:extLst>
              <a:ext uri="{FF2B5EF4-FFF2-40B4-BE49-F238E27FC236}">
                <a16:creationId xmlns:a16="http://schemas.microsoft.com/office/drawing/2014/main" id="{FFDD0EA4-B4C7-6B29-B540-DDE0D2DF0D13}"/>
              </a:ext>
            </a:extLst>
          </p:cNvPr>
          <p:cNvSpPr txBox="1"/>
          <p:nvPr/>
        </p:nvSpPr>
        <p:spPr>
          <a:xfrm>
            <a:off x="8066315" y="1317171"/>
            <a:ext cx="3320144" cy="3539430"/>
          </a:xfrm>
          <a:prstGeom prst="rect">
            <a:avLst/>
          </a:prstGeom>
          <a:noFill/>
        </p:spPr>
        <p:txBody>
          <a:bodyPr wrap="square" rtlCol="0">
            <a:spAutoFit/>
          </a:bodyPr>
          <a:lstStyle/>
          <a:p>
            <a:r>
              <a:rPr lang="en-US" sz="2800" b="1" dirty="0"/>
              <a:t>Leader 1</a:t>
            </a:r>
            <a:r>
              <a:rPr lang="en-US" sz="2800" dirty="0"/>
              <a:t>: Let us respond to this call together, affirming our commitment to be Christ's hands and feet in a world longing for hope and rest.</a:t>
            </a:r>
          </a:p>
        </p:txBody>
      </p:sp>
    </p:spTree>
    <p:extLst>
      <p:ext uri="{BB962C8B-B14F-4D97-AF65-F5344CB8AC3E}">
        <p14:creationId xmlns:p14="http://schemas.microsoft.com/office/powerpoint/2010/main" val="1798780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B6D1-D351-3109-EA2A-8F5DDE877E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FB4F20-CDCF-36C2-E9EA-AE482E677908}"/>
              </a:ext>
            </a:extLst>
          </p:cNvPr>
          <p:cNvSpPr txBox="1"/>
          <p:nvPr/>
        </p:nvSpPr>
        <p:spPr>
          <a:xfrm>
            <a:off x="446314" y="117693"/>
            <a:ext cx="11506199" cy="6740307"/>
          </a:xfrm>
          <a:prstGeom prst="rect">
            <a:avLst/>
          </a:prstGeom>
          <a:noFill/>
        </p:spPr>
        <p:txBody>
          <a:bodyPr wrap="square" rtlCol="0">
            <a:spAutoFit/>
          </a:bodyPr>
          <a:lstStyle/>
          <a:p>
            <a:r>
              <a:rPr lang="en-US" sz="2400" b="1" dirty="0"/>
              <a:t>Leader 1</a:t>
            </a:r>
            <a:r>
              <a:rPr lang="en-US" sz="2400" dirty="0"/>
              <a:t>: Where do we find our hope in a burdened world? </a:t>
            </a:r>
          </a:p>
          <a:p>
            <a:r>
              <a:rPr lang="en-US" sz="2400" b="1" dirty="0"/>
              <a:t>All: In Christ, who bears all of our burdens.</a:t>
            </a:r>
          </a:p>
          <a:p>
            <a:endParaRPr lang="en-US" sz="2400" dirty="0"/>
          </a:p>
          <a:p>
            <a:r>
              <a:rPr lang="en-US" sz="2400" b="1" dirty="0"/>
              <a:t>Leader 1</a:t>
            </a:r>
            <a:r>
              <a:rPr lang="en-US" sz="2400" dirty="0"/>
              <a:t>: How do we respond to overwhelming situations?</a:t>
            </a:r>
          </a:p>
          <a:p>
            <a:r>
              <a:rPr lang="en-US" sz="2400" b="1" dirty="0"/>
              <a:t>All: We remain resilient, believing that the storm will pass.</a:t>
            </a:r>
          </a:p>
          <a:p>
            <a:endParaRPr lang="en-US" sz="2400" dirty="0"/>
          </a:p>
          <a:p>
            <a:r>
              <a:rPr lang="en-US" sz="2400" b="1" dirty="0"/>
              <a:t>Leader 1</a:t>
            </a:r>
            <a:r>
              <a:rPr lang="en-US" sz="2400" dirty="0"/>
              <a:t>: Where do we place our trust in uncertain times?</a:t>
            </a:r>
          </a:p>
          <a:p>
            <a:r>
              <a:rPr lang="en-US" sz="2400" b="1" dirty="0"/>
              <a:t>All: In God, the Giver of life and Sustainer of all.</a:t>
            </a:r>
          </a:p>
          <a:p>
            <a:endParaRPr lang="en-US" sz="2400" dirty="0"/>
          </a:p>
          <a:p>
            <a:r>
              <a:rPr lang="en-US" sz="2400" b="1" dirty="0"/>
              <a:t>Leader 1</a:t>
            </a:r>
            <a:r>
              <a:rPr lang="en-US" sz="2400" dirty="0"/>
              <a:t>: What should we do when those around us are weary and heavily laden?</a:t>
            </a:r>
          </a:p>
          <a:p>
            <a:r>
              <a:rPr lang="en-US" sz="2400" b="1" dirty="0"/>
              <a:t>All: Bear one another’s burdens, as Christ bears ours.</a:t>
            </a:r>
          </a:p>
          <a:p>
            <a:endParaRPr lang="en-US" sz="2400" dirty="0"/>
          </a:p>
          <a:p>
            <a:r>
              <a:rPr lang="en-US" sz="2400" b="1" dirty="0"/>
              <a:t>Leader 1</a:t>
            </a:r>
            <a:r>
              <a:rPr lang="en-US" sz="2400" dirty="0"/>
              <a:t>: As we go forth, what is our call to action?</a:t>
            </a:r>
          </a:p>
          <a:p>
            <a:r>
              <a:rPr lang="en-US" sz="2400" b="1" dirty="0"/>
              <a:t>All: To live out our informed prayers through prayerful action.</a:t>
            </a:r>
          </a:p>
          <a:p>
            <a:endParaRPr lang="en-US" sz="2400" dirty="0"/>
          </a:p>
          <a:p>
            <a:r>
              <a:rPr lang="en-US" sz="2400" b="1" dirty="0"/>
              <a:t>Leader 1</a:t>
            </a:r>
            <a:r>
              <a:rPr lang="en-US" sz="2400" dirty="0"/>
              <a:t>: May we go forth with the strength of Christ.</a:t>
            </a:r>
          </a:p>
          <a:p>
            <a:r>
              <a:rPr lang="en-US" sz="2400" b="1" dirty="0"/>
              <a:t>All: We go with faith, hope, and love, to be light in the world.</a:t>
            </a:r>
            <a:endParaRPr lang="en-US" sz="2400" dirty="0"/>
          </a:p>
          <a:p>
            <a:r>
              <a:rPr lang="en-US" sz="2400" b="1" dirty="0"/>
              <a:t>Leader 1: </a:t>
            </a:r>
            <a:r>
              <a:rPr lang="en-US" sz="2400" dirty="0"/>
              <a:t>Be a light in the world</a:t>
            </a:r>
            <a:r>
              <a:rPr lang="en-US" sz="2400" b="1" dirty="0"/>
              <a:t>.</a:t>
            </a:r>
            <a:endParaRPr lang="en-US" sz="2400" dirty="0"/>
          </a:p>
        </p:txBody>
      </p:sp>
    </p:spTree>
    <p:extLst>
      <p:ext uri="{BB962C8B-B14F-4D97-AF65-F5344CB8AC3E}">
        <p14:creationId xmlns:p14="http://schemas.microsoft.com/office/powerpoint/2010/main" val="1159526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E8F5-B04F-DB43-52BF-8F0F4D81F3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3A0317-C69B-D093-2BE0-02C189FBDD4E}"/>
              </a:ext>
            </a:extLst>
          </p:cNvPr>
          <p:cNvSpPr txBox="1"/>
          <p:nvPr/>
        </p:nvSpPr>
        <p:spPr>
          <a:xfrm>
            <a:off x="5410201" y="370115"/>
            <a:ext cx="6270171" cy="6370975"/>
          </a:xfrm>
          <a:prstGeom prst="rect">
            <a:avLst/>
          </a:prstGeom>
          <a:noFill/>
        </p:spPr>
        <p:txBody>
          <a:bodyPr wrap="square" rtlCol="0">
            <a:spAutoFit/>
          </a:bodyPr>
          <a:lstStyle/>
          <a:p>
            <a:r>
              <a:rPr lang="en-US" sz="2400" b="1" dirty="0"/>
              <a:t>OFFERTORY</a:t>
            </a:r>
          </a:p>
          <a:p>
            <a:endParaRPr lang="en-US" sz="2400" dirty="0"/>
          </a:p>
          <a:p>
            <a:r>
              <a:rPr lang="en-US" sz="2400" b="1" dirty="0"/>
              <a:t>Leader 2</a:t>
            </a:r>
            <a:r>
              <a:rPr lang="en-US" sz="2400" dirty="0"/>
              <a:t>: </a:t>
            </a:r>
          </a:p>
          <a:p>
            <a:r>
              <a:rPr lang="en-US" sz="2400" dirty="0"/>
              <a:t>Offering time is a blessed time! In Nigerian churches, it's customary for people to dance their offerings forward, expressing joy in giving and celebrating God's provision. This act of dancing reminds us that giving is not a burden, but a joyful response to God's grace. As we give today, let us bring our offerings with that same spirit of joy and thanksgiving.</a:t>
            </a:r>
          </a:p>
          <a:p>
            <a:r>
              <a:rPr lang="en-GB" sz="2400" dirty="0"/>
              <a:t>Giving our financial resources is one way we can prayerfully act, through World Day of Prayer grants, so that all women and girls in Canada and throughout the world can live with dignity and respect.</a:t>
            </a:r>
            <a:endParaRPr lang="en-US" sz="2400" dirty="0"/>
          </a:p>
          <a:p>
            <a:r>
              <a:rPr lang="en-GB" sz="2400" dirty="0"/>
              <a:t> </a:t>
            </a:r>
            <a:endParaRPr lang="en-US" sz="2400" dirty="0"/>
          </a:p>
        </p:txBody>
      </p:sp>
      <p:pic>
        <p:nvPicPr>
          <p:cNvPr id="4" name="Picture 3" descr="A group of people performing on stage&#10;&#10;AI-generated content may be incorrect.">
            <a:extLst>
              <a:ext uri="{FF2B5EF4-FFF2-40B4-BE49-F238E27FC236}">
                <a16:creationId xmlns:a16="http://schemas.microsoft.com/office/drawing/2014/main" id="{379E95B7-117F-5035-AA93-6860414C5E3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1627" y="1529687"/>
            <a:ext cx="4735319" cy="3738999"/>
          </a:xfrm>
          <a:prstGeom prst="rect">
            <a:avLst/>
          </a:prstGeom>
        </p:spPr>
      </p:pic>
    </p:spTree>
    <p:extLst>
      <p:ext uri="{BB962C8B-B14F-4D97-AF65-F5344CB8AC3E}">
        <p14:creationId xmlns:p14="http://schemas.microsoft.com/office/powerpoint/2010/main" val="3536013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2AFB-CC3A-4F66-F922-0B2A563827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436BC1-1DA8-D29D-C76B-548038C3DC86}"/>
              </a:ext>
            </a:extLst>
          </p:cNvPr>
          <p:cNvSpPr txBox="1"/>
          <p:nvPr/>
        </p:nvSpPr>
        <p:spPr>
          <a:xfrm>
            <a:off x="664029" y="664811"/>
            <a:ext cx="6890657" cy="4524315"/>
          </a:xfrm>
          <a:prstGeom prst="rect">
            <a:avLst/>
          </a:prstGeom>
          <a:noFill/>
        </p:spPr>
        <p:txBody>
          <a:bodyPr wrap="square" rtlCol="0">
            <a:spAutoFit/>
          </a:bodyPr>
          <a:lstStyle/>
          <a:p>
            <a:r>
              <a:rPr lang="en-GB" sz="2400" b="1" dirty="0"/>
              <a:t>Leader 2</a:t>
            </a:r>
            <a:r>
              <a:rPr lang="en-GB" sz="2400" dirty="0"/>
              <a:t>: As well, your offering ensures the continuation of future World Day of Prayer services.  </a:t>
            </a:r>
            <a:endParaRPr lang="en-US" sz="2400" dirty="0"/>
          </a:p>
          <a:p>
            <a:r>
              <a:rPr lang="en-GB" sz="2400" dirty="0"/>
              <a:t> </a:t>
            </a:r>
            <a:endParaRPr lang="en-US" sz="2400" dirty="0"/>
          </a:p>
          <a:p>
            <a:r>
              <a:rPr lang="en-GB" sz="2400" dirty="0"/>
              <a:t>For a list of approved World Day of Prayer 2024-2025 grant projects, please go to wdpcanada.ca.</a:t>
            </a:r>
            <a:endParaRPr lang="en-US" sz="2400" dirty="0"/>
          </a:p>
          <a:p>
            <a:r>
              <a:rPr lang="en-US" sz="2400" dirty="0"/>
              <a:t>May we open our hearts and give generously as we are able. Whether you dance, walk, or remain seated as you give, let your offering be a symbol of your commitment to lighten the loads of others. May our gifts, like our prayers, be a tangible expression of God's love in the world. </a:t>
            </a:r>
          </a:p>
        </p:txBody>
      </p:sp>
      <p:sp>
        <p:nvSpPr>
          <p:cNvPr id="3" name="TextBox 2">
            <a:extLst>
              <a:ext uri="{FF2B5EF4-FFF2-40B4-BE49-F238E27FC236}">
                <a16:creationId xmlns:a16="http://schemas.microsoft.com/office/drawing/2014/main" id="{0093EE5D-E278-FC9A-F2C9-77B8E366774D}"/>
              </a:ext>
            </a:extLst>
          </p:cNvPr>
          <p:cNvSpPr txBox="1"/>
          <p:nvPr/>
        </p:nvSpPr>
        <p:spPr>
          <a:xfrm>
            <a:off x="968829" y="5993134"/>
            <a:ext cx="9916885" cy="461665"/>
          </a:xfrm>
          <a:prstGeom prst="rect">
            <a:avLst/>
          </a:prstGeom>
          <a:noFill/>
        </p:spPr>
        <p:txBody>
          <a:bodyPr wrap="square" rtlCol="0">
            <a:spAutoFit/>
          </a:bodyPr>
          <a:lstStyle/>
          <a:p>
            <a:r>
              <a:rPr lang="en-US" sz="2400" b="1" dirty="0"/>
              <a:t>Note: Cheques are payable to WICC or World Day of Prayer</a:t>
            </a:r>
          </a:p>
        </p:txBody>
      </p:sp>
      <p:pic>
        <p:nvPicPr>
          <p:cNvPr id="5" name="Picture 4" descr="A white text on a white background&#10;&#10;AI-generated content may be incorrect.">
            <a:extLst>
              <a:ext uri="{FF2B5EF4-FFF2-40B4-BE49-F238E27FC236}">
                <a16:creationId xmlns:a16="http://schemas.microsoft.com/office/drawing/2014/main" id="{D8037129-31BB-B259-7967-96369C8B9CDE}"/>
              </a:ext>
            </a:extLst>
          </p:cNvPr>
          <p:cNvPicPr>
            <a:picLocks noChangeAspect="1"/>
          </p:cNvPicPr>
          <p:nvPr/>
        </p:nvPicPr>
        <p:blipFill>
          <a:blip r:embed="rId2">
            <a:extLst>
              <a:ext uri="{28A0092B-C50C-407E-A947-70E740481C1C}">
                <a14:useLocalDpi xmlns:a14="http://schemas.microsoft.com/office/drawing/2010/main" val="0"/>
              </a:ext>
            </a:extLst>
          </a:blip>
          <a:srcRect b="33910"/>
          <a:stretch>
            <a:fillRect/>
          </a:stretch>
        </p:blipFill>
        <p:spPr>
          <a:xfrm>
            <a:off x="7554686" y="1317171"/>
            <a:ext cx="4637314" cy="3331029"/>
          </a:xfrm>
          <a:prstGeom prst="rect">
            <a:avLst/>
          </a:prstGeom>
        </p:spPr>
      </p:pic>
      <p:sp>
        <p:nvSpPr>
          <p:cNvPr id="6" name="TextBox 5">
            <a:extLst>
              <a:ext uri="{FF2B5EF4-FFF2-40B4-BE49-F238E27FC236}">
                <a16:creationId xmlns:a16="http://schemas.microsoft.com/office/drawing/2014/main" id="{D9F32E47-04A0-BD64-24C1-5C673907B110}"/>
              </a:ext>
            </a:extLst>
          </p:cNvPr>
          <p:cNvSpPr txBox="1"/>
          <p:nvPr/>
        </p:nvSpPr>
        <p:spPr>
          <a:xfrm>
            <a:off x="664029" y="5173023"/>
            <a:ext cx="11092542" cy="830997"/>
          </a:xfrm>
          <a:prstGeom prst="rect">
            <a:avLst/>
          </a:prstGeom>
          <a:noFill/>
        </p:spPr>
        <p:txBody>
          <a:bodyPr wrap="square" rtlCol="0">
            <a:spAutoFit/>
          </a:bodyPr>
          <a:lstStyle/>
          <a:p>
            <a:r>
              <a:rPr lang="en-US" sz="2400" dirty="0"/>
              <a:t>As the offering is collected, we will be singing two verses of  </a:t>
            </a:r>
            <a:r>
              <a:rPr lang="en-US" sz="2400" i="1" dirty="0"/>
              <a:t>His Eye is on the Sparrow</a:t>
            </a:r>
            <a:r>
              <a:rPr lang="en-US" sz="2400" dirty="0"/>
              <a:t>.  (Or song of your choice</a:t>
            </a:r>
            <a:r>
              <a:rPr lang="en-US" dirty="0"/>
              <a:t>)</a:t>
            </a:r>
          </a:p>
        </p:txBody>
      </p:sp>
    </p:spTree>
    <p:extLst>
      <p:ext uri="{BB962C8B-B14F-4D97-AF65-F5344CB8AC3E}">
        <p14:creationId xmlns:p14="http://schemas.microsoft.com/office/powerpoint/2010/main" val="4289631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3E60-3D12-81B1-80AB-E5852D9E6BF7}"/>
            </a:ext>
          </a:extLst>
        </p:cNvPr>
        <p:cNvGrpSpPr/>
        <p:nvPr/>
      </p:nvGrpSpPr>
      <p:grpSpPr>
        <a:xfrm>
          <a:off x="0" y="0"/>
          <a:ext cx="0" cy="0"/>
          <a:chOff x="0" y="0"/>
          <a:chExt cx="0" cy="0"/>
        </a:xfrm>
      </p:grpSpPr>
      <p:sp>
        <p:nvSpPr>
          <p:cNvPr id="3" name="Text Box 5">
            <a:extLst>
              <a:ext uri="{FF2B5EF4-FFF2-40B4-BE49-F238E27FC236}">
                <a16:creationId xmlns:a16="http://schemas.microsoft.com/office/drawing/2014/main" id="{CAE6586A-5710-694E-9E45-EF6ED66F0ECA}"/>
              </a:ext>
            </a:extLst>
          </p:cNvPr>
          <p:cNvSpPr txBox="1"/>
          <p:nvPr/>
        </p:nvSpPr>
        <p:spPr>
          <a:xfrm>
            <a:off x="217714" y="185057"/>
            <a:ext cx="9677399" cy="459377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buNone/>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Why should I feel discouraged? Why should the shadows come?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should my heart be lonely, and long for heaven and home,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when Jesus is my portion? My constant friend is he: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 eye is on the sparrow, and I know he watches me;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 eye is on the sparrow, and I know he watches me.</a:t>
            </a:r>
          </a:p>
          <a:p>
            <a:pPr marL="0" marR="0">
              <a:lnSpc>
                <a:spcPct val="115000"/>
              </a:lnSpc>
              <a:buNone/>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Refrain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sing because I’m happy, I sing because I’m free,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his eye is on the sparrow, and I know he watches me.</a:t>
            </a:r>
          </a:p>
          <a:p>
            <a:pPr marL="0" marR="0">
              <a:lnSpc>
                <a:spcPct val="115000"/>
              </a:lnSpc>
              <a:buNone/>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“Let not your heart be troubled,” his tender word I hear,</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resting on his goodness, I lose my doubts and fears;</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though by the path he leadeth, but one step I may see: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 eye is on the sparrow, and I know he watches me;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 eye is on the sparrow, and I know he watches me.</a:t>
            </a:r>
          </a:p>
          <a:p>
            <a:pPr marL="0" marR="0">
              <a:lnSpc>
                <a:spcPct val="115000"/>
              </a:lnSpc>
              <a:buNone/>
            </a:pP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Refrain</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descr="A bird standing on the ground">
            <a:extLst>
              <a:ext uri="{FF2B5EF4-FFF2-40B4-BE49-F238E27FC236}">
                <a16:creationId xmlns:a16="http://schemas.microsoft.com/office/drawing/2014/main" id="{7A0B833C-E702-F052-A7CA-54A2251F4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856" y="2209800"/>
            <a:ext cx="3622429" cy="3305466"/>
          </a:xfrm>
          <a:prstGeom prst="rect">
            <a:avLst/>
          </a:prstGeom>
        </p:spPr>
      </p:pic>
      <p:sp>
        <p:nvSpPr>
          <p:cNvPr id="5" name="TextBox 4">
            <a:extLst>
              <a:ext uri="{FF2B5EF4-FFF2-40B4-BE49-F238E27FC236}">
                <a16:creationId xmlns:a16="http://schemas.microsoft.com/office/drawing/2014/main" id="{23F1BA3C-DD00-4227-D1D9-5FCEF4872797}"/>
              </a:ext>
            </a:extLst>
          </p:cNvPr>
          <p:cNvSpPr txBox="1"/>
          <p:nvPr/>
        </p:nvSpPr>
        <p:spPr>
          <a:xfrm>
            <a:off x="8490857" y="5587675"/>
            <a:ext cx="3483428" cy="369332"/>
          </a:xfrm>
          <a:prstGeom prst="rect">
            <a:avLst/>
          </a:prstGeom>
          <a:noFill/>
        </p:spPr>
        <p:txBody>
          <a:bodyPr wrap="square" rtlCol="0">
            <a:spAutoFit/>
          </a:bodyPr>
          <a:lstStyle/>
          <a:p>
            <a:r>
              <a:rPr lang="en-US" dirty="0"/>
              <a:t>Source: House of Sparrow</a:t>
            </a:r>
          </a:p>
        </p:txBody>
      </p:sp>
      <p:pic>
        <p:nvPicPr>
          <p:cNvPr id="2" name="Picture 1" descr="A black background with a black square">
            <a:extLst>
              <a:ext uri="{FF2B5EF4-FFF2-40B4-BE49-F238E27FC236}">
                <a16:creationId xmlns:a16="http://schemas.microsoft.com/office/drawing/2014/main" id="{A3E64BBB-80EE-2CF2-391C-D8294FC095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51370" y="1122054"/>
            <a:ext cx="2683329" cy="2683329"/>
          </a:xfrm>
          <a:prstGeom prst="rect">
            <a:avLst/>
          </a:prstGeom>
        </p:spPr>
      </p:pic>
    </p:spTree>
    <p:extLst>
      <p:ext uri="{BB962C8B-B14F-4D97-AF65-F5344CB8AC3E}">
        <p14:creationId xmlns:p14="http://schemas.microsoft.com/office/powerpoint/2010/main" val="894142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C2673-12C8-BBBA-CC38-45F147833F7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58581B-DD36-ED47-2251-EF4F92930988}"/>
              </a:ext>
            </a:extLst>
          </p:cNvPr>
          <p:cNvSpPr txBox="1"/>
          <p:nvPr/>
        </p:nvSpPr>
        <p:spPr>
          <a:xfrm>
            <a:off x="306058" y="141513"/>
            <a:ext cx="10906228" cy="1815882"/>
          </a:xfrm>
          <a:prstGeom prst="rect">
            <a:avLst/>
          </a:prstGeom>
          <a:noFill/>
        </p:spPr>
        <p:txBody>
          <a:bodyPr wrap="square" rtlCol="0">
            <a:spAutoFit/>
          </a:bodyPr>
          <a:lstStyle/>
          <a:p>
            <a:r>
              <a:rPr lang="en-US" sz="2800" b="1" dirty="0"/>
              <a:t>Leader 2</a:t>
            </a:r>
            <a:r>
              <a:rPr lang="en-US" sz="2800" dirty="0"/>
              <a:t>: We give thanks for these offerings and may God bless them. </a:t>
            </a:r>
          </a:p>
          <a:p>
            <a:endParaRPr lang="en-US" sz="2800" dirty="0"/>
          </a:p>
          <a:p>
            <a:r>
              <a:rPr lang="en-US" sz="2800" dirty="0"/>
              <a:t>Amen</a:t>
            </a:r>
          </a:p>
          <a:p>
            <a:endParaRPr lang="en-US" sz="2800" dirty="0"/>
          </a:p>
        </p:txBody>
      </p:sp>
      <p:sp>
        <p:nvSpPr>
          <p:cNvPr id="5" name="TextBox 4">
            <a:extLst>
              <a:ext uri="{FF2B5EF4-FFF2-40B4-BE49-F238E27FC236}">
                <a16:creationId xmlns:a16="http://schemas.microsoft.com/office/drawing/2014/main" id="{4CA2E1E8-5E4A-3D64-A891-302955728D9D}"/>
              </a:ext>
            </a:extLst>
          </p:cNvPr>
          <p:cNvSpPr txBox="1"/>
          <p:nvPr/>
        </p:nvSpPr>
        <p:spPr>
          <a:xfrm>
            <a:off x="293914" y="2034151"/>
            <a:ext cx="7478487" cy="4062651"/>
          </a:xfrm>
          <a:prstGeom prst="rect">
            <a:avLst/>
          </a:prstGeom>
          <a:noFill/>
        </p:spPr>
        <p:txBody>
          <a:bodyPr wrap="square" rtlCol="0">
            <a:spAutoFit/>
          </a:bodyPr>
          <a:lstStyle/>
          <a:p>
            <a:r>
              <a:rPr lang="en-US" sz="2400" b="1" dirty="0"/>
              <a:t>CLOSING WORDS</a:t>
            </a:r>
          </a:p>
          <a:p>
            <a:endParaRPr lang="en-US" sz="2400" dirty="0"/>
          </a:p>
          <a:p>
            <a:r>
              <a:rPr lang="en-US" sz="2400" b="1" dirty="0"/>
              <a:t>Leader 1</a:t>
            </a:r>
            <a:r>
              <a:rPr lang="en-US" sz="2400" dirty="0"/>
              <a:t>: As the melody of "His Eye is on the Sparrow" fades, we're reminded of God's tender care for each of us. Just as God watches over the sparrow, God sees our burdens - the weight of oppression, the pain of loss, the struggles with poverty and mental health. Through the stories we've heard, we've witnessed how God works in our lives, offering strength and hope even in the most difficult times.</a:t>
            </a:r>
          </a:p>
          <a:p>
            <a:endParaRPr lang="en-US" dirty="0"/>
          </a:p>
        </p:txBody>
      </p:sp>
      <p:pic>
        <p:nvPicPr>
          <p:cNvPr id="7" name="Picture 6" descr="A group of grey rocks&#10;&#10;AI-generated content may be incorrect.">
            <a:extLst>
              <a:ext uri="{FF2B5EF4-FFF2-40B4-BE49-F238E27FC236}">
                <a16:creationId xmlns:a16="http://schemas.microsoft.com/office/drawing/2014/main" id="{C28D4DAB-2E20-2774-9F6D-37230AC5A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134" y="2034151"/>
            <a:ext cx="4082952" cy="3662029"/>
          </a:xfrm>
          <a:prstGeom prst="rect">
            <a:avLst/>
          </a:prstGeom>
        </p:spPr>
      </p:pic>
      <p:sp>
        <p:nvSpPr>
          <p:cNvPr id="8" name="TextBox 7">
            <a:extLst>
              <a:ext uri="{FF2B5EF4-FFF2-40B4-BE49-F238E27FC236}">
                <a16:creationId xmlns:a16="http://schemas.microsoft.com/office/drawing/2014/main" id="{6E3658F5-E137-BC4C-44D9-4C44D9DD45EF}"/>
              </a:ext>
            </a:extLst>
          </p:cNvPr>
          <p:cNvSpPr txBox="1"/>
          <p:nvPr/>
        </p:nvSpPr>
        <p:spPr>
          <a:xfrm>
            <a:off x="8120743" y="5823857"/>
            <a:ext cx="3352800" cy="369332"/>
          </a:xfrm>
          <a:prstGeom prst="rect">
            <a:avLst/>
          </a:prstGeom>
          <a:noFill/>
        </p:spPr>
        <p:txBody>
          <a:bodyPr wrap="square" rtlCol="0">
            <a:spAutoFit/>
          </a:bodyPr>
          <a:lstStyle/>
          <a:p>
            <a:r>
              <a:rPr lang="en-US" dirty="0"/>
              <a:t>Source: </a:t>
            </a:r>
            <a:r>
              <a:rPr lang="en-US" dirty="0" err="1"/>
              <a:t>Freepik</a:t>
            </a:r>
            <a:endParaRPr lang="en-US" dirty="0"/>
          </a:p>
        </p:txBody>
      </p:sp>
    </p:spTree>
    <p:extLst>
      <p:ext uri="{BB962C8B-B14F-4D97-AF65-F5344CB8AC3E}">
        <p14:creationId xmlns:p14="http://schemas.microsoft.com/office/powerpoint/2010/main" val="469053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E031-AA63-6F86-EBF7-4D90D748C5F7}"/>
              </a:ext>
            </a:extLst>
          </p:cNvPr>
          <p:cNvSpPr>
            <a:spLocks noGrp="1"/>
          </p:cNvSpPr>
          <p:nvPr>
            <p:ph type="title"/>
          </p:nvPr>
        </p:nvSpPr>
        <p:spPr>
          <a:xfrm>
            <a:off x="7239000" y="-403903"/>
            <a:ext cx="4593772" cy="1372732"/>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3100" b="1" dirty="0"/>
              <a:t>Leader 1: </a:t>
            </a:r>
            <a:r>
              <a:rPr lang="en-US" sz="3100" dirty="0"/>
              <a:t>Like these interwoven threads, we are reminded of how our diverse stories come together in the fabric of our shared humanity and faith.</a:t>
            </a:r>
            <a:br>
              <a:rPr lang="en-US" sz="3100" dirty="0"/>
            </a:br>
            <a:br>
              <a:rPr lang="en-US" sz="3100" dirty="0"/>
            </a:br>
            <a:r>
              <a:rPr lang="en-US" sz="3100" dirty="0"/>
              <a:t> (</a:t>
            </a:r>
            <a:r>
              <a:rPr lang="en-US" sz="3100" dirty="0" err="1"/>
              <a:t>Colourful</a:t>
            </a:r>
            <a:r>
              <a:rPr lang="en-US" sz="3100" dirty="0"/>
              <a:t> fabric carried in by “Beatrice” - storyteller #1 - and placed on the table at the front of the sanctuary.) </a:t>
            </a:r>
            <a:r>
              <a:rPr lang="en-US" sz="3100" i="1" dirty="0"/>
              <a:t> </a:t>
            </a:r>
            <a:br>
              <a:rPr lang="en-US" sz="3100" dirty="0"/>
            </a:br>
            <a:endParaRPr lang="en-US" sz="3100" dirty="0"/>
          </a:p>
        </p:txBody>
      </p:sp>
      <p:pic>
        <p:nvPicPr>
          <p:cNvPr id="6" name="Picture 5" descr="A group of women standing together&#10;&#10;AI-generated content may be incorrect.">
            <a:extLst>
              <a:ext uri="{FF2B5EF4-FFF2-40B4-BE49-F238E27FC236}">
                <a16:creationId xmlns:a16="http://schemas.microsoft.com/office/drawing/2014/main" id="{59E1B5EF-F177-A552-5F3F-31AA65914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93" y="1158763"/>
            <a:ext cx="6208176" cy="3822017"/>
          </a:xfrm>
          <a:prstGeom prst="rect">
            <a:avLst/>
          </a:prstGeom>
        </p:spPr>
      </p:pic>
      <p:sp>
        <p:nvSpPr>
          <p:cNvPr id="3" name="TextBox 2">
            <a:extLst>
              <a:ext uri="{FF2B5EF4-FFF2-40B4-BE49-F238E27FC236}">
                <a16:creationId xmlns:a16="http://schemas.microsoft.com/office/drawing/2014/main" id="{185371EA-98CC-5F13-B04A-71E9ED8464E9}"/>
              </a:ext>
            </a:extLst>
          </p:cNvPr>
          <p:cNvSpPr txBox="1"/>
          <p:nvPr/>
        </p:nvSpPr>
        <p:spPr>
          <a:xfrm>
            <a:off x="496193" y="5540829"/>
            <a:ext cx="3237607" cy="369332"/>
          </a:xfrm>
          <a:prstGeom prst="rect">
            <a:avLst/>
          </a:prstGeom>
          <a:noFill/>
        </p:spPr>
        <p:txBody>
          <a:bodyPr wrap="square" rtlCol="0">
            <a:spAutoFit/>
          </a:bodyPr>
          <a:lstStyle/>
          <a:p>
            <a:r>
              <a:rPr lang="en-US" dirty="0"/>
              <a:t>Source: WDPIC</a:t>
            </a:r>
          </a:p>
        </p:txBody>
      </p:sp>
    </p:spTree>
    <p:extLst>
      <p:ext uri="{BB962C8B-B14F-4D97-AF65-F5344CB8AC3E}">
        <p14:creationId xmlns:p14="http://schemas.microsoft.com/office/powerpoint/2010/main" val="4180051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724C4-0320-B888-F69F-FE6F52A72E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1F32DB-C996-11DE-A02B-F0FEF6CAE214}"/>
              </a:ext>
            </a:extLst>
          </p:cNvPr>
          <p:cNvSpPr txBox="1"/>
          <p:nvPr/>
        </p:nvSpPr>
        <p:spPr>
          <a:xfrm>
            <a:off x="642258" y="903513"/>
            <a:ext cx="7228113" cy="5262979"/>
          </a:xfrm>
          <a:prstGeom prst="rect">
            <a:avLst/>
          </a:prstGeom>
          <a:noFill/>
        </p:spPr>
        <p:txBody>
          <a:bodyPr wrap="square" rtlCol="0">
            <a:spAutoFit/>
          </a:bodyPr>
          <a:lstStyle/>
          <a:p>
            <a:r>
              <a:rPr lang="en-US" sz="2800" b="1" dirty="0"/>
              <a:t>Leader 2</a:t>
            </a:r>
            <a:r>
              <a:rPr lang="en-US" sz="2800" dirty="0"/>
              <a:t>: Today, we've seen God's hand at work in the lives of our Nigerian sisters. Through the community surrounding Beatrice, our widowed sister, God demonstrated how love can overcome systemic oppression. In Jato's story, we saw how God's strength sustains faith even in the face of persecution, challenging all of us to be instruments of peace and understanding. And through Blessing's testimony, God revealed how hope and resilience can flourish even amidst poverty and despair.</a:t>
            </a:r>
          </a:p>
        </p:txBody>
      </p:sp>
      <p:pic>
        <p:nvPicPr>
          <p:cNvPr id="5" name="Picture 4" descr="A group of women in a church&#10;&#10;AI-generated content may be incorrect.">
            <a:extLst>
              <a:ext uri="{FF2B5EF4-FFF2-40B4-BE49-F238E27FC236}">
                <a16:creationId xmlns:a16="http://schemas.microsoft.com/office/drawing/2014/main" id="{A97D45F2-D9FA-082C-6287-51010BF82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858" y="3167743"/>
            <a:ext cx="3773715" cy="2830286"/>
          </a:xfrm>
          <a:prstGeom prst="rect">
            <a:avLst/>
          </a:prstGeom>
        </p:spPr>
      </p:pic>
    </p:spTree>
    <p:extLst>
      <p:ext uri="{BB962C8B-B14F-4D97-AF65-F5344CB8AC3E}">
        <p14:creationId xmlns:p14="http://schemas.microsoft.com/office/powerpoint/2010/main" val="4160298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910525-AD9A-69C9-43ED-35881D5E2BDA}"/>
              </a:ext>
            </a:extLst>
          </p:cNvPr>
          <p:cNvSpPr txBox="1"/>
          <p:nvPr/>
        </p:nvSpPr>
        <p:spPr>
          <a:xfrm>
            <a:off x="402770" y="439064"/>
            <a:ext cx="11244943" cy="5632311"/>
          </a:xfrm>
          <a:prstGeom prst="rect">
            <a:avLst/>
          </a:prstGeom>
          <a:noFill/>
        </p:spPr>
        <p:txBody>
          <a:bodyPr wrap="square" rtlCol="0">
            <a:spAutoFit/>
          </a:bodyPr>
          <a:lstStyle/>
          <a:p>
            <a:r>
              <a:rPr lang="en-US" sz="2400" b="1" dirty="0"/>
              <a:t>Leader 1</a:t>
            </a:r>
            <a:r>
              <a:rPr lang="en-US" sz="2400" dirty="0"/>
              <a:t>: As we leave this place, let us remember that God invites us to be co-workers in lifting each other's burdens. God calls us to prayerful action - to be the friends who remind others of their worth, the community that supports the vulnerable, the voices that speak for the persecuted, and the hands that offer hope to the struggling. Let us collaborate with God in bringing comfort and justice to our world. As the body of Christ, we are empowered by Jesus' promise: "Come to me, all you who are weary and burdened, and I will give you rest." This assurance not only gives us peace but also propels us to action. May we go forth as living extensions of Christ, bringing God's rest and relief to all we encounter. In this way, we not only find our own rest in God but become channels of that divine rest for others.</a:t>
            </a:r>
          </a:p>
          <a:p>
            <a:endParaRPr lang="en-US" sz="2400" dirty="0"/>
          </a:p>
          <a:p>
            <a:r>
              <a:rPr lang="en-US" sz="2400" dirty="0"/>
              <a:t>Let us join together in singing, one last time, the refrain of the World Day of Prayer 2026  theme song “Come Unto Me</a:t>
            </a:r>
            <a:r>
              <a:rPr lang="en-US" sz="2400" b="1" dirty="0"/>
              <a:t>.”  </a:t>
            </a:r>
            <a:r>
              <a:rPr lang="en-US" sz="2400" dirty="0"/>
              <a:t>(Or song of your choice)</a:t>
            </a:r>
            <a:endParaRPr lang="en-US" sz="2400" b="1" dirty="0"/>
          </a:p>
          <a:p>
            <a:endParaRPr lang="en-US" sz="2400" b="1" dirty="0"/>
          </a:p>
          <a:p>
            <a:r>
              <a:rPr lang="en-US" sz="2400" dirty="0"/>
              <a:t>Please stand as you are able.</a:t>
            </a:r>
            <a:r>
              <a:rPr lang="en-US" sz="2400" b="1" dirty="0"/>
              <a:t>   </a:t>
            </a:r>
            <a:endParaRPr lang="en-US" sz="2400" dirty="0"/>
          </a:p>
        </p:txBody>
      </p:sp>
    </p:spTree>
    <p:extLst>
      <p:ext uri="{BB962C8B-B14F-4D97-AF65-F5344CB8AC3E}">
        <p14:creationId xmlns:p14="http://schemas.microsoft.com/office/powerpoint/2010/main" val="3192399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0E91-6548-353C-9EFE-C1A77C223C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AE8385-E62F-E248-485D-A522BFCF2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246" y="1895459"/>
            <a:ext cx="4061986" cy="2730986"/>
          </a:xfrm>
          <a:prstGeom prst="rect">
            <a:avLst/>
          </a:prstGeom>
        </p:spPr>
      </p:pic>
      <p:sp>
        <p:nvSpPr>
          <p:cNvPr id="9" name="Content Placeholder 2">
            <a:extLst>
              <a:ext uri="{FF2B5EF4-FFF2-40B4-BE49-F238E27FC236}">
                <a16:creationId xmlns:a16="http://schemas.microsoft.com/office/drawing/2014/main" id="{FC389FE6-E3B9-EDDF-17B1-4407EA944258}"/>
              </a:ext>
            </a:extLst>
          </p:cNvPr>
          <p:cNvSpPr txBox="1">
            <a:spLocks/>
          </p:cNvSpPr>
          <p:nvPr/>
        </p:nvSpPr>
        <p:spPr>
          <a:xfrm>
            <a:off x="5268687" y="1383165"/>
            <a:ext cx="6781800" cy="5474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3300" dirty="0"/>
              <a:t>   </a:t>
            </a:r>
          </a:p>
          <a:p>
            <a:pPr marL="0" indent="0">
              <a:spcBef>
                <a:spcPts val="0"/>
              </a:spcBef>
              <a:buNone/>
            </a:pPr>
            <a:r>
              <a:rPr lang="en-US" sz="3300" b="1" i="1" dirty="0"/>
              <a:t>Refrain</a:t>
            </a:r>
            <a:r>
              <a:rPr lang="en-US" sz="3300" i="1" dirty="0"/>
              <a:t>:</a:t>
            </a:r>
            <a:endParaRPr lang="en-US" sz="3300" dirty="0"/>
          </a:p>
          <a:p>
            <a:pPr marL="0" indent="0">
              <a:spcBef>
                <a:spcPts val="0"/>
              </a:spcBef>
              <a:buNone/>
            </a:pPr>
            <a:r>
              <a:rPr lang="en-US" sz="3300" i="1" dirty="0"/>
              <a:t>Come, come unto me, (2x)</a:t>
            </a:r>
            <a:endParaRPr lang="en-US" sz="3300" dirty="0"/>
          </a:p>
          <a:p>
            <a:pPr marL="0" indent="0">
              <a:spcBef>
                <a:spcPts val="0"/>
              </a:spcBef>
              <a:buNone/>
            </a:pPr>
            <a:r>
              <a:rPr lang="en-US" sz="3300" i="1" dirty="0"/>
              <a:t>Come, you who are weary, and I will give you rest.  </a:t>
            </a:r>
            <a:endParaRPr lang="en-US" sz="3300" dirty="0"/>
          </a:p>
          <a:p>
            <a:pPr marL="0" indent="0">
              <a:spcBef>
                <a:spcPts val="0"/>
              </a:spcBef>
              <a:buNone/>
            </a:pPr>
            <a:r>
              <a:rPr lang="en-US" sz="3300" i="1" dirty="0"/>
              <a:t>Come, come unto me, (2x)</a:t>
            </a:r>
            <a:endParaRPr lang="en-US" sz="3300" dirty="0"/>
          </a:p>
          <a:p>
            <a:pPr marL="0" indent="0">
              <a:spcBef>
                <a:spcPts val="0"/>
              </a:spcBef>
              <a:buNone/>
            </a:pPr>
            <a:r>
              <a:rPr lang="en-US" sz="3300" i="1" dirty="0"/>
              <a:t>Come, you who are burdened, and I will give you rest.  </a:t>
            </a:r>
            <a:endParaRPr lang="en-US" sz="3300" dirty="0"/>
          </a:p>
          <a:p>
            <a:pPr marL="0" indent="0">
              <a:spcBef>
                <a:spcPts val="0"/>
              </a:spcBef>
              <a:buNone/>
            </a:pPr>
            <a:r>
              <a:rPr lang="en-US" sz="3300" dirty="0"/>
              <a:t>  </a:t>
            </a:r>
          </a:p>
          <a:p>
            <a:pPr marL="0" indent="0">
              <a:buNone/>
            </a:pPr>
            <a:endParaRPr lang="en-US" dirty="0"/>
          </a:p>
        </p:txBody>
      </p:sp>
      <p:sp>
        <p:nvSpPr>
          <p:cNvPr id="2" name="TextBox 1">
            <a:extLst>
              <a:ext uri="{FF2B5EF4-FFF2-40B4-BE49-F238E27FC236}">
                <a16:creationId xmlns:a16="http://schemas.microsoft.com/office/drawing/2014/main" id="{6BC068BE-F844-9DD2-28C2-7AA7D3914731}"/>
              </a:ext>
            </a:extLst>
          </p:cNvPr>
          <p:cNvSpPr txBox="1"/>
          <p:nvPr/>
        </p:nvSpPr>
        <p:spPr>
          <a:xfrm>
            <a:off x="698246" y="501422"/>
            <a:ext cx="3928183" cy="523220"/>
          </a:xfrm>
          <a:prstGeom prst="rect">
            <a:avLst/>
          </a:prstGeom>
          <a:noFill/>
        </p:spPr>
        <p:txBody>
          <a:bodyPr wrap="square" rtlCol="0">
            <a:spAutoFit/>
          </a:bodyPr>
          <a:lstStyle/>
          <a:p>
            <a:r>
              <a:rPr lang="en-US" sz="2800" b="1" dirty="0"/>
              <a:t>COME UNTO ME</a:t>
            </a:r>
          </a:p>
        </p:txBody>
      </p:sp>
    </p:spTree>
    <p:extLst>
      <p:ext uri="{BB962C8B-B14F-4D97-AF65-F5344CB8AC3E}">
        <p14:creationId xmlns:p14="http://schemas.microsoft.com/office/powerpoint/2010/main" val="32553385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A1272-7C96-F9B2-6404-125ECD22A535}"/>
              </a:ext>
            </a:extLst>
          </p:cNvPr>
          <p:cNvSpPr txBox="1"/>
          <p:nvPr/>
        </p:nvSpPr>
        <p:spPr>
          <a:xfrm>
            <a:off x="849085" y="243512"/>
            <a:ext cx="10493829" cy="6370975"/>
          </a:xfrm>
          <a:prstGeom prst="rect">
            <a:avLst/>
          </a:prstGeom>
          <a:noFill/>
        </p:spPr>
        <p:txBody>
          <a:bodyPr wrap="square" rtlCol="0">
            <a:spAutoFit/>
          </a:bodyPr>
          <a:lstStyle/>
          <a:p>
            <a:r>
              <a:rPr lang="en-US" sz="2400" b="1" dirty="0"/>
              <a:t>Postlude</a:t>
            </a:r>
            <a:endParaRPr lang="en-US" sz="2400" dirty="0"/>
          </a:p>
          <a:p>
            <a:r>
              <a:rPr lang="en-US" sz="2400" dirty="0"/>
              <a:t>Copyright © 2024 World Day of Prayer International Committee, Inc. </a:t>
            </a:r>
          </a:p>
          <a:p>
            <a:r>
              <a:rPr lang="en-US" sz="2400" dirty="0"/>
              <a:t> </a:t>
            </a:r>
          </a:p>
          <a:p>
            <a:r>
              <a:rPr lang="en-US" sz="2400" b="1" dirty="0"/>
              <a:t>“I Will Give You Rest: Come” </a:t>
            </a:r>
            <a:r>
              <a:rPr lang="en-GB" sz="2400" dirty="0"/>
              <a:t>was prepared by the World Day of Prayer Committee of Nigeria for the worship service and educational activities for the 2026 World Day of Prayer (WDP) annual celebration. WDP materials are developed for the exclusive use of WDP programs organized by national or local committees and their partner organizations. For any other use, materials from the WDP 2026 Resource Packet may not be reproduced without the permission of World Day of Prayer International Committee (WDPIC).</a:t>
            </a:r>
            <a:endParaRPr lang="en-US" sz="2400" dirty="0"/>
          </a:p>
          <a:p>
            <a:r>
              <a:rPr lang="en-US" sz="2400" dirty="0"/>
              <a:t> </a:t>
            </a:r>
          </a:p>
          <a:p>
            <a:r>
              <a:rPr lang="en-GB" sz="2400" i="1" dirty="0"/>
              <a:t>Limited reproduction rights granted</a:t>
            </a:r>
            <a:r>
              <a:rPr lang="en-GB" sz="2400" dirty="0"/>
              <a:t>—Bible study, Worship Service, Country Background, Children’s Program, Artwork and Artist Statement, WDP composed songs and photos may be reproduced—printed or electronically—for WDP activities with congregations and groups, if appropriate credit is given. WDP National/Regional Committees are permitted to resell reproductions of the resources for the purposes of the WDP program.</a:t>
            </a:r>
            <a:endParaRPr lang="en-US" sz="2400" dirty="0"/>
          </a:p>
        </p:txBody>
      </p:sp>
    </p:spTree>
    <p:extLst>
      <p:ext uri="{BB962C8B-B14F-4D97-AF65-F5344CB8AC3E}">
        <p14:creationId xmlns:p14="http://schemas.microsoft.com/office/powerpoint/2010/main" val="1790978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76915-EF3E-B25D-0348-E6F46CB17731}"/>
              </a:ext>
            </a:extLst>
          </p:cNvPr>
          <p:cNvSpPr txBox="1"/>
          <p:nvPr/>
        </p:nvSpPr>
        <p:spPr>
          <a:xfrm>
            <a:off x="685799" y="413657"/>
            <a:ext cx="10951029" cy="5847755"/>
          </a:xfrm>
          <a:prstGeom prst="rect">
            <a:avLst/>
          </a:prstGeom>
          <a:noFill/>
        </p:spPr>
        <p:txBody>
          <a:bodyPr wrap="square" rtlCol="0">
            <a:spAutoFit/>
          </a:bodyPr>
          <a:lstStyle/>
          <a:p>
            <a:r>
              <a:rPr lang="en-GB" sz="2200" dirty="0"/>
              <a:t>Only WDP National Committees connected with WDPIC can make the resource packet or sections of the materials available online. Committees that make materials available online must ensure groups and individuals who access the online materials are accountable to the committee.</a:t>
            </a:r>
            <a:endParaRPr lang="en-US" sz="2200" dirty="0"/>
          </a:p>
          <a:p>
            <a:r>
              <a:rPr lang="en-US" sz="2200" dirty="0"/>
              <a:t> </a:t>
            </a:r>
          </a:p>
          <a:p>
            <a:r>
              <a:rPr lang="en-GB" sz="2200" dirty="0"/>
              <a:t>The songs suggested for the worship service and children’s program include copyrighted information from the publishers. Permission to reproduce or translate the songs must be obtained from the publishers. WDPIC only gives permission to reproduce or translate the songs that are originally composed for WDP programs.</a:t>
            </a:r>
            <a:endParaRPr lang="en-US" sz="2200" dirty="0"/>
          </a:p>
          <a:p>
            <a:r>
              <a:rPr lang="en-US" sz="2200" dirty="0"/>
              <a:t> </a:t>
            </a:r>
          </a:p>
          <a:p>
            <a:r>
              <a:rPr lang="en-US" sz="2200" dirty="0"/>
              <a:t>Scripture quotations are from the New Revised Standard Version of the Bible, copyright © 1989 by the Division of Christian Education of the National Council of Churches of Christ in the U.S.A. and are used by permission. All rights reserved.</a:t>
            </a:r>
          </a:p>
          <a:p>
            <a:r>
              <a:rPr lang="en-US" sz="2200" dirty="0"/>
              <a:t> </a:t>
            </a:r>
          </a:p>
          <a:p>
            <a:r>
              <a:rPr lang="en-GB" sz="2200" dirty="0"/>
              <a:t>Any offerings or funds collected related to WDP activities must be reported to the </a:t>
            </a:r>
            <a:r>
              <a:rPr lang="en-GB" sz="2200" b="1" dirty="0"/>
              <a:t>Women’s Inter-Church Council of Canada.  </a:t>
            </a:r>
            <a:r>
              <a:rPr lang="en-GB" sz="2200" dirty="0"/>
              <a:t>Please make </a:t>
            </a:r>
            <a:r>
              <a:rPr lang="en-GB" sz="2200" b="1" dirty="0"/>
              <a:t>cheques payable to WICC or World Day of Prayer</a:t>
            </a:r>
            <a:r>
              <a:rPr lang="en-GB" sz="2200" dirty="0"/>
              <a:t>.</a:t>
            </a:r>
            <a:endParaRPr lang="en-US" sz="2200" dirty="0"/>
          </a:p>
        </p:txBody>
      </p:sp>
    </p:spTree>
    <p:extLst>
      <p:ext uri="{BB962C8B-B14F-4D97-AF65-F5344CB8AC3E}">
        <p14:creationId xmlns:p14="http://schemas.microsoft.com/office/powerpoint/2010/main" val="2482299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69B96-DDAF-8CBC-65EB-AD30F4414125}"/>
              </a:ext>
            </a:extLst>
          </p:cNvPr>
          <p:cNvSpPr txBox="1"/>
          <p:nvPr/>
        </p:nvSpPr>
        <p:spPr>
          <a:xfrm>
            <a:off x="1034141" y="474345"/>
            <a:ext cx="10210801" cy="5909310"/>
          </a:xfrm>
          <a:prstGeom prst="rect">
            <a:avLst/>
          </a:prstGeom>
          <a:noFill/>
        </p:spPr>
        <p:txBody>
          <a:bodyPr wrap="square" rtlCol="0">
            <a:spAutoFit/>
          </a:bodyPr>
          <a:lstStyle/>
          <a:p>
            <a:r>
              <a:rPr lang="en-US" sz="2400" dirty="0"/>
              <a:t>For further information, please contact:</a:t>
            </a:r>
          </a:p>
          <a:p>
            <a:r>
              <a:rPr lang="en-GB" sz="2400" b="1" dirty="0"/>
              <a:t>Women’s Inter-Church Council of Canada.</a:t>
            </a:r>
            <a:endParaRPr lang="en-US" sz="2400" dirty="0"/>
          </a:p>
          <a:p>
            <a:r>
              <a:rPr lang="en-US" sz="2400" dirty="0"/>
              <a:t>47 Queen’s Park Cres East</a:t>
            </a:r>
          </a:p>
          <a:p>
            <a:r>
              <a:rPr lang="en-US" sz="2400" dirty="0"/>
              <a:t>Toronto, ON  M5S 2C3 Email: </a:t>
            </a:r>
            <a:r>
              <a:rPr lang="en-US" sz="2400" u="sng" dirty="0">
                <a:hlinkClick r:id="rId2"/>
              </a:rPr>
              <a:t>wicc@wicc.org</a:t>
            </a:r>
            <a:r>
              <a:rPr lang="en-US" sz="2400" dirty="0"/>
              <a:t>    website: w</a:t>
            </a:r>
            <a:r>
              <a:rPr lang="en-US" sz="2400" u="sng" dirty="0"/>
              <a:t>dpcanada.ca       phone: 416.929.5184</a:t>
            </a:r>
            <a:endParaRPr lang="en-US" sz="2400" dirty="0"/>
          </a:p>
          <a:p>
            <a:r>
              <a:rPr lang="en-US" sz="2400" dirty="0"/>
              <a:t> </a:t>
            </a:r>
          </a:p>
          <a:p>
            <a:r>
              <a:rPr lang="en-US" sz="2400" dirty="0"/>
              <a:t> </a:t>
            </a:r>
            <a:r>
              <a:rPr lang="en-US" sz="2400" b="1" dirty="0"/>
              <a:t>Frequently Asked Questions:</a:t>
            </a:r>
            <a:endParaRPr lang="en-US" sz="2400" dirty="0"/>
          </a:p>
          <a:p>
            <a:pPr lvl="0"/>
            <a:r>
              <a:rPr lang="en-US" sz="2400" dirty="0"/>
              <a:t>1. Who is writing the 2027 World Day of Prayer service? The World Day of Prayer International Committee - ​"United in Prayer for Justice and Peace!" in celebration of the WDP 100</a:t>
            </a:r>
            <a:r>
              <a:rPr lang="en-US" sz="2400" baseline="30000" dirty="0"/>
              <a:t>th</a:t>
            </a:r>
            <a:r>
              <a:rPr lang="en-US" sz="2400" dirty="0"/>
              <a:t> anniversary.</a:t>
            </a:r>
          </a:p>
          <a:p>
            <a:pPr lvl="0"/>
            <a:r>
              <a:rPr lang="en-US" sz="2400" dirty="0"/>
              <a:t>2. Are you seeking funding for a social justice project in your community? WICC distributes WDP grants up to $5,000. The application deadline is March 31, 2026. Go to wdpcanada.ca for details.</a:t>
            </a:r>
          </a:p>
          <a:p>
            <a:pPr lvl="0"/>
            <a:r>
              <a:rPr lang="en-US" sz="2400" dirty="0"/>
              <a:t>3. How can I become a WICC board member? Go to </a:t>
            </a:r>
            <a:r>
              <a:rPr lang="en-US" sz="2400" u="sng" dirty="0">
                <a:hlinkClick r:id="rId3"/>
              </a:rPr>
              <a:t>https://wicc.org/get-involved/volunteer-opportunities/</a:t>
            </a:r>
            <a:endParaRPr lang="en-US" sz="2400" dirty="0"/>
          </a:p>
          <a:p>
            <a:r>
              <a:rPr lang="en-US" b="1" dirty="0"/>
              <a:t> </a:t>
            </a:r>
            <a:endParaRPr lang="en-US" dirty="0"/>
          </a:p>
        </p:txBody>
      </p:sp>
    </p:spTree>
    <p:extLst>
      <p:ext uri="{BB962C8B-B14F-4D97-AF65-F5344CB8AC3E}">
        <p14:creationId xmlns:p14="http://schemas.microsoft.com/office/powerpoint/2010/main" val="3948604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E43A1-A9B4-934C-4EAA-FD227A954ED3}"/>
              </a:ext>
            </a:extLst>
          </p:cNvPr>
          <p:cNvPicPr>
            <a:picLocks noChangeAspect="1"/>
          </p:cNvPicPr>
          <p:nvPr/>
        </p:nvPicPr>
        <p:blipFill>
          <a:blip r:embed="rId2"/>
          <a:stretch>
            <a:fillRect/>
          </a:stretch>
        </p:blipFill>
        <p:spPr>
          <a:xfrm>
            <a:off x="494518" y="328180"/>
            <a:ext cx="11202963" cy="6201640"/>
          </a:xfrm>
          <a:prstGeom prst="rect">
            <a:avLst/>
          </a:prstGeom>
        </p:spPr>
      </p:pic>
    </p:spTree>
    <p:extLst>
      <p:ext uri="{BB962C8B-B14F-4D97-AF65-F5344CB8AC3E}">
        <p14:creationId xmlns:p14="http://schemas.microsoft.com/office/powerpoint/2010/main" val="3915496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2FC1A-EF39-BB0B-7A22-A6399EDB8CF0}"/>
              </a:ext>
            </a:extLst>
          </p:cNvPr>
          <p:cNvPicPr>
            <a:picLocks noChangeAspect="1"/>
          </p:cNvPicPr>
          <p:nvPr/>
        </p:nvPicPr>
        <p:blipFill>
          <a:blip r:embed="rId2"/>
          <a:stretch>
            <a:fillRect/>
          </a:stretch>
        </p:blipFill>
        <p:spPr>
          <a:xfrm>
            <a:off x="661229" y="480601"/>
            <a:ext cx="10869542" cy="5896798"/>
          </a:xfrm>
          <a:prstGeom prst="rect">
            <a:avLst/>
          </a:prstGeom>
        </p:spPr>
      </p:pic>
    </p:spTree>
    <p:extLst>
      <p:ext uri="{BB962C8B-B14F-4D97-AF65-F5344CB8AC3E}">
        <p14:creationId xmlns:p14="http://schemas.microsoft.com/office/powerpoint/2010/main" val="311852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C13EB-29E3-85F3-3E32-D457790082F8}"/>
              </a:ext>
            </a:extLst>
          </p:cNvPr>
          <p:cNvSpPr>
            <a:spLocks noGrp="1"/>
          </p:cNvSpPr>
          <p:nvPr>
            <p:ph idx="1"/>
          </p:nvPr>
        </p:nvSpPr>
        <p:spPr>
          <a:xfrm>
            <a:off x="6466408" y="432254"/>
            <a:ext cx="4888980" cy="5718175"/>
          </a:xfrm>
        </p:spPr>
        <p:txBody>
          <a:bodyPr>
            <a:normAutofit fontScale="92500"/>
          </a:bodyPr>
          <a:lstStyle/>
          <a:p>
            <a:pPr marL="0" indent="0">
              <a:buNone/>
            </a:pPr>
            <a:r>
              <a:rPr lang="en-US" b="1" dirty="0"/>
              <a:t>Leader 1</a:t>
            </a:r>
            <a:r>
              <a:rPr lang="en-US" dirty="0"/>
              <a:t>: Consider the grains of rice that symbolize the interconnected burdens of poverty and despair, highlighting the relationship between economic hardship and mental health struggles.</a:t>
            </a:r>
          </a:p>
          <a:p>
            <a:endParaRPr lang="en-US" dirty="0"/>
          </a:p>
          <a:p>
            <a:pPr marL="0" indent="0">
              <a:buNone/>
            </a:pPr>
            <a:r>
              <a:rPr lang="en-US" dirty="0"/>
              <a:t>(“Jato” – storyteller #2 carries in a small container of rice and gently spills it onto a plate on the table.)</a:t>
            </a:r>
          </a:p>
          <a:p>
            <a:endParaRPr lang="en-US" dirty="0"/>
          </a:p>
        </p:txBody>
      </p:sp>
      <p:pic>
        <p:nvPicPr>
          <p:cNvPr id="3074" name="Picture 2">
            <a:extLst>
              <a:ext uri="{FF2B5EF4-FFF2-40B4-BE49-F238E27FC236}">
                <a16:creationId xmlns:a16="http://schemas.microsoft.com/office/drawing/2014/main" id="{42E25850-E256-F2EC-2D37-75F60FB19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049" y="511629"/>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98614D-D4F2-70D8-E332-3D24BEF1F23C}"/>
              </a:ext>
            </a:extLst>
          </p:cNvPr>
          <p:cNvSpPr txBox="1"/>
          <p:nvPr/>
        </p:nvSpPr>
        <p:spPr>
          <a:xfrm>
            <a:off x="1186543" y="5573486"/>
            <a:ext cx="4321628" cy="369332"/>
          </a:xfrm>
          <a:prstGeom prst="rect">
            <a:avLst/>
          </a:prstGeom>
          <a:noFill/>
        </p:spPr>
        <p:txBody>
          <a:bodyPr wrap="square" rtlCol="0">
            <a:spAutoFit/>
          </a:bodyPr>
          <a:lstStyle/>
          <a:p>
            <a:r>
              <a:rPr lang="en-US" dirty="0"/>
              <a:t>Source: African Media Agency</a:t>
            </a:r>
          </a:p>
        </p:txBody>
      </p:sp>
    </p:spTree>
    <p:extLst>
      <p:ext uri="{BB962C8B-B14F-4D97-AF65-F5344CB8AC3E}">
        <p14:creationId xmlns:p14="http://schemas.microsoft.com/office/powerpoint/2010/main" val="240424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6E6A5-B307-20E7-EB35-7C1C1E2AE497}"/>
              </a:ext>
            </a:extLst>
          </p:cNvPr>
          <p:cNvSpPr>
            <a:spLocks noGrp="1"/>
          </p:cNvSpPr>
          <p:nvPr>
            <p:ph idx="1"/>
          </p:nvPr>
        </p:nvSpPr>
        <p:spPr>
          <a:xfrm>
            <a:off x="642257" y="368527"/>
            <a:ext cx="6248400" cy="6075816"/>
          </a:xfrm>
        </p:spPr>
        <p:txBody>
          <a:bodyPr>
            <a:normAutofit fontScale="92500" lnSpcReduction="10000"/>
          </a:bodyPr>
          <a:lstStyle/>
          <a:p>
            <a:pPr marL="0" indent="0">
              <a:buNone/>
            </a:pPr>
            <a:r>
              <a:rPr lang="en-US" b="1" dirty="0"/>
              <a:t>Leader 1</a:t>
            </a:r>
            <a:r>
              <a:rPr lang="en-US" dirty="0"/>
              <a:t>: Picture olive oil in a glass jar representing Nigeria's complex history with crude oil, reflecting both potential for prosperity and the weight of global exploitation. </a:t>
            </a:r>
          </a:p>
          <a:p>
            <a:pPr marL="0" indent="0">
              <a:buNone/>
            </a:pPr>
            <a:r>
              <a:rPr lang="en-US" dirty="0"/>
              <a:t>It represents the challenging balance between economic development and environmental stewardship, reminding us to pray for global equity and for innovative solutions that allow all nations to thrive sustainably. </a:t>
            </a:r>
          </a:p>
          <a:p>
            <a:pPr marL="0" indent="0">
              <a:buNone/>
            </a:pPr>
            <a:r>
              <a:rPr lang="en-US" dirty="0"/>
              <a:t>(“Blessing” – storyteller #3 - carries in a jar of olive oil and places it on the front table.)  </a:t>
            </a:r>
          </a:p>
          <a:p>
            <a:endParaRPr lang="en-US" dirty="0"/>
          </a:p>
        </p:txBody>
      </p:sp>
      <p:pic>
        <p:nvPicPr>
          <p:cNvPr id="4" name="Picture 3" descr="A person carrying two plastic containers&#10;&#10;AI-generated content may be incorrect.">
            <a:extLst>
              <a:ext uri="{FF2B5EF4-FFF2-40B4-BE49-F238E27FC236}">
                <a16:creationId xmlns:a16="http://schemas.microsoft.com/office/drawing/2014/main" id="{6EEDDFA6-EEE7-8C22-7E3D-54833712B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215" y="842023"/>
            <a:ext cx="4338528" cy="3272777"/>
          </a:xfrm>
          <a:prstGeom prst="rect">
            <a:avLst/>
          </a:prstGeom>
        </p:spPr>
      </p:pic>
      <p:sp>
        <p:nvSpPr>
          <p:cNvPr id="6" name="TextBox 5">
            <a:extLst>
              <a:ext uri="{FF2B5EF4-FFF2-40B4-BE49-F238E27FC236}">
                <a16:creationId xmlns:a16="http://schemas.microsoft.com/office/drawing/2014/main" id="{B84CDFF0-F167-1162-B5C9-E6DCEFAEAED5}"/>
              </a:ext>
            </a:extLst>
          </p:cNvPr>
          <p:cNvSpPr txBox="1"/>
          <p:nvPr/>
        </p:nvSpPr>
        <p:spPr>
          <a:xfrm>
            <a:off x="7195457" y="4419600"/>
            <a:ext cx="4278086" cy="369332"/>
          </a:xfrm>
          <a:prstGeom prst="rect">
            <a:avLst/>
          </a:prstGeom>
          <a:noFill/>
        </p:spPr>
        <p:txBody>
          <a:bodyPr wrap="square" rtlCol="0">
            <a:spAutoFit/>
          </a:bodyPr>
          <a:lstStyle/>
          <a:p>
            <a:r>
              <a:rPr lang="en-US" dirty="0"/>
              <a:t>Source: Nigeria Info - FM</a:t>
            </a:r>
          </a:p>
        </p:txBody>
      </p:sp>
    </p:spTree>
    <p:extLst>
      <p:ext uri="{BB962C8B-B14F-4D97-AF65-F5344CB8AC3E}">
        <p14:creationId xmlns:p14="http://schemas.microsoft.com/office/powerpoint/2010/main" val="94509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CA4EB-8C08-3E44-3357-384C9E5C1B1F}"/>
              </a:ext>
            </a:extLst>
          </p:cNvPr>
          <p:cNvSpPr>
            <a:spLocks noGrp="1"/>
          </p:cNvSpPr>
          <p:nvPr>
            <p:ph idx="1"/>
          </p:nvPr>
        </p:nvSpPr>
        <p:spPr/>
        <p:txBody>
          <a:bodyPr/>
          <a:lstStyle/>
          <a:p>
            <a:pPr marL="0" indent="0">
              <a:buNone/>
            </a:pPr>
            <a:r>
              <a:rPr lang="en-US" b="1" dirty="0"/>
              <a:t>OPENING SONG OF PRAISE   – </a:t>
            </a:r>
            <a:r>
              <a:rPr lang="en-US" b="1" i="1" dirty="0" err="1"/>
              <a:t>Keleya</a:t>
            </a:r>
            <a:r>
              <a:rPr lang="en-US" b="1" i="1" dirty="0"/>
              <a:t>  (or song of your choice)</a:t>
            </a:r>
          </a:p>
          <a:p>
            <a:endParaRPr lang="en-US" dirty="0"/>
          </a:p>
          <a:p>
            <a:pPr marL="0" indent="0">
              <a:buNone/>
            </a:pPr>
            <a:r>
              <a:rPr lang="en-US" b="1" dirty="0"/>
              <a:t>Leader 1: </a:t>
            </a:r>
            <a:r>
              <a:rPr lang="en-US" dirty="0"/>
              <a:t>Let us sing together “</a:t>
            </a:r>
            <a:r>
              <a:rPr lang="en-US" dirty="0" err="1"/>
              <a:t>Keleya</a:t>
            </a:r>
            <a:r>
              <a:rPr lang="en-US" dirty="0"/>
              <a:t>” (Key-lee-</a:t>
            </a:r>
            <a:r>
              <a:rPr lang="en-US" dirty="0" err="1"/>
              <a:t>ya</a:t>
            </a:r>
            <a:r>
              <a:rPr lang="en-US" dirty="0"/>
              <a:t>), which was written for the World Day of Prayer 2026 service. </a:t>
            </a:r>
          </a:p>
          <a:p>
            <a:endParaRPr lang="en-US" dirty="0"/>
          </a:p>
        </p:txBody>
      </p:sp>
      <p:pic>
        <p:nvPicPr>
          <p:cNvPr id="6" name="Picture 5" descr="A person in a green dress&#10;&#10;AI-generated content may be incorrect.">
            <a:extLst>
              <a:ext uri="{FF2B5EF4-FFF2-40B4-BE49-F238E27FC236}">
                <a16:creationId xmlns:a16="http://schemas.microsoft.com/office/drawing/2014/main" id="{F3F5DC7A-2B9A-FA99-021E-2DE27190B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088" y="425288"/>
            <a:ext cx="2931767" cy="6007423"/>
          </a:xfrm>
          <a:prstGeom prst="rect">
            <a:avLst/>
          </a:prstGeom>
        </p:spPr>
      </p:pic>
      <p:sp>
        <p:nvSpPr>
          <p:cNvPr id="2" name="TextBox 1">
            <a:extLst>
              <a:ext uri="{FF2B5EF4-FFF2-40B4-BE49-F238E27FC236}">
                <a16:creationId xmlns:a16="http://schemas.microsoft.com/office/drawing/2014/main" id="{C204A34B-ABD1-2A4C-CE5A-F44AC9499359}"/>
              </a:ext>
            </a:extLst>
          </p:cNvPr>
          <p:cNvSpPr txBox="1"/>
          <p:nvPr/>
        </p:nvSpPr>
        <p:spPr>
          <a:xfrm>
            <a:off x="4767943" y="5943208"/>
            <a:ext cx="2732314" cy="369332"/>
          </a:xfrm>
          <a:prstGeom prst="rect">
            <a:avLst/>
          </a:prstGeom>
          <a:noFill/>
        </p:spPr>
        <p:txBody>
          <a:bodyPr wrap="square" rtlCol="0">
            <a:spAutoFit/>
          </a:bodyPr>
          <a:lstStyle/>
          <a:p>
            <a:r>
              <a:rPr lang="en-US" dirty="0"/>
              <a:t>Source: WDPIC</a:t>
            </a:r>
          </a:p>
        </p:txBody>
      </p:sp>
    </p:spTree>
    <p:extLst>
      <p:ext uri="{BB962C8B-B14F-4D97-AF65-F5344CB8AC3E}">
        <p14:creationId xmlns:p14="http://schemas.microsoft.com/office/powerpoint/2010/main" val="2237666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2440</TotalTime>
  <Words>5873</Words>
  <Application>Microsoft Office PowerPoint</Application>
  <PresentationFormat>Widescreen</PresentationFormat>
  <Paragraphs>312</Paragraphs>
  <Slides>67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Aptos</vt:lpstr>
      <vt:lpstr>Aptos Display</vt:lpstr>
      <vt:lpstr>Arial</vt:lpstr>
      <vt:lpstr>Calibri</vt:lpstr>
      <vt:lpstr>Times New Roman</vt:lpstr>
      <vt:lpstr>Office Theme</vt:lpstr>
      <vt:lpstr>PowerPoint Presentation</vt:lpstr>
      <vt:lpstr>PowerPoint Presentation</vt:lpstr>
      <vt:lpstr>PowerPoint Presentation</vt:lpstr>
      <vt:lpstr>PowerPoint Presentation</vt:lpstr>
      <vt:lpstr>  Leader 1: Imagine the vibrant textiles embodying the rich tapestry of Nigerian cultures, each pattern and colour telling a story of heritage and identity. They represent the resilience and creativity of Nigerian people, who weave beauty and meaning into everyday life. </vt:lpstr>
      <vt:lpstr>           Leader 1: Like these interwoven threads, we are reminded of how our diverse stories come together in the fabric of our shared humanity and faith.   (Colourful fabric carried in by “Beatrice” - storyteller #1 - and placed on the table at the front of the sanctuary.)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often wonder, what does my faith call me to do in the face of religious persecution? Jesus teaches us to love our enemies, to pray for those who persecute us. It's not easy, believe me. Some days, when I hear of another attack, another kidnapping, I feel anger rising in my heart. But then I remember - being a Christian means being Christ-like.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Janet MacFadyen</dc:creator>
  <cp:lastModifiedBy>Catherine MacKeil</cp:lastModifiedBy>
  <cp:revision>45</cp:revision>
  <dcterms:created xsi:type="dcterms:W3CDTF">2025-07-10T10:58:15Z</dcterms:created>
  <dcterms:modified xsi:type="dcterms:W3CDTF">2025-10-21T10:25:00Z</dcterms:modified>
</cp:coreProperties>
</file>